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4" r:id="rId4"/>
    <p:sldId id="272" r:id="rId5"/>
    <p:sldId id="262" r:id="rId6"/>
    <p:sldId id="263" r:id="rId7"/>
    <p:sldId id="264" r:id="rId8"/>
    <p:sldId id="275" r:id="rId9"/>
    <p:sldId id="266" r:id="rId10"/>
    <p:sldId id="257" r:id="rId11"/>
    <p:sldId id="258" r:id="rId12"/>
    <p:sldId id="276" r:id="rId13"/>
    <p:sldId id="268" r:id="rId14"/>
    <p:sldId id="270" r:id="rId15"/>
    <p:sldId id="273" r:id="rId16"/>
    <p:sldId id="271" r:id="rId17"/>
    <p:sldId id="277" r:id="rId18"/>
    <p:sldId id="278" r:id="rId19"/>
    <p:sldId id="279" r:id="rId20"/>
    <p:sldId id="280" r:id="rId21"/>
    <p:sldId id="281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1E4E024-F861-43C3-B2D4-FD50268BAC4E}">
          <p14:sldIdLst>
            <p14:sldId id="256"/>
            <p14:sldId id="259"/>
            <p14:sldId id="274"/>
            <p14:sldId id="272"/>
            <p14:sldId id="262"/>
            <p14:sldId id="263"/>
            <p14:sldId id="264"/>
            <p14:sldId id="275"/>
            <p14:sldId id="266"/>
            <p14:sldId id="257"/>
            <p14:sldId id="258"/>
            <p14:sldId id="276"/>
            <p14:sldId id="268"/>
            <p14:sldId id="270"/>
            <p14:sldId id="273"/>
          </p14:sldIdLst>
        </p14:section>
        <p14:section name="主要设备技术参数" id="{F81293E7-73A9-4879-9FB5-03B95645D11E}">
          <p14:sldIdLst>
            <p14:sldId id="271"/>
            <p14:sldId id="277"/>
            <p14:sldId id="278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5E4FF"/>
    <a:srgbClr val="C5D8FF"/>
    <a:srgbClr val="AF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5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4C61F-D374-4530-95EA-057016A7F1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0878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605CE-7C77-46BD-B579-17F3A81A0B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2524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8A791-7230-46AD-8C40-E775134A7E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4045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38B1F-5D1A-45C1-8AA8-5A946A710D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8663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81613-8321-44B0-80A1-494C9D638A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6734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C0E35-A3EF-4B40-8C16-FB4052F696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2037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061FA-7174-4701-BB37-C1141C723A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175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CDDB6-C458-466B-BA8A-F4F84BB43E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6032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41B0B-BC45-46A8-A189-9A48908277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850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85615-3A8B-4148-8A47-651EB083BD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794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F0672-3110-4FE1-B83A-3F7AEE0BCC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0937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5C3A4873-22C3-4343-B337-5F8B2DDE4D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47850"/>
            <a:ext cx="9144000" cy="1752600"/>
          </a:xfrm>
          <a:solidFill>
            <a:srgbClr val="FF66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2000" dirty="0">
                <a:latin typeface="+mn-ea"/>
                <a:ea typeface="+mn-ea"/>
              </a:rPr>
              <a:t>PZT</a:t>
            </a:r>
            <a:r>
              <a:rPr lang="zh-CN" altLang="en-US" sz="2000" dirty="0">
                <a:latin typeface="+mn-ea"/>
                <a:ea typeface="+mn-ea"/>
              </a:rPr>
              <a:t>压电陶瓷的制备及其</a:t>
            </a:r>
            <a:r>
              <a:rPr lang="en-US" altLang="zh-CN" sz="2000" dirty="0">
                <a:latin typeface="+mn-ea"/>
                <a:ea typeface="+mn-ea"/>
              </a:rPr>
              <a:t>d</a:t>
            </a:r>
            <a:r>
              <a:rPr lang="en-US" altLang="zh-CN" sz="2000" baseline="-25000" dirty="0">
                <a:latin typeface="+mn-ea"/>
                <a:ea typeface="+mn-ea"/>
              </a:rPr>
              <a:t>33</a:t>
            </a:r>
            <a:br>
              <a:rPr lang="en-US" altLang="zh-CN" sz="2000" baseline="-25000" dirty="0">
                <a:latin typeface="+mn-ea"/>
                <a:ea typeface="+mn-ea"/>
              </a:rPr>
            </a:br>
            <a:r>
              <a:rPr lang="zh-CN" altLang="en-US" sz="2000" dirty="0">
                <a:latin typeface="+mn-ea"/>
                <a:ea typeface="+mn-ea"/>
              </a:rPr>
              <a:t>的测试（</a:t>
            </a:r>
            <a:r>
              <a:rPr lang="en-US" altLang="zh-CN" sz="2000" dirty="0">
                <a:latin typeface="+mn-ea"/>
                <a:ea typeface="+mn-ea"/>
              </a:rPr>
              <a:t>ZJ-3</a:t>
            </a:r>
            <a:r>
              <a:rPr lang="zh-CN" altLang="en-US" sz="2000" dirty="0">
                <a:latin typeface="+mn-ea"/>
                <a:ea typeface="+mn-ea"/>
              </a:rPr>
              <a:t>精密</a:t>
            </a:r>
            <a:r>
              <a:rPr lang="en-US" altLang="zh-CN" sz="2000" dirty="0">
                <a:latin typeface="+mn-ea"/>
                <a:ea typeface="+mn-ea"/>
              </a:rPr>
              <a:t>D33</a:t>
            </a:r>
            <a:r>
              <a:rPr lang="zh-CN" altLang="en-US" sz="2000" dirty="0">
                <a:latin typeface="+mn-ea"/>
                <a:ea typeface="+mn-ea"/>
              </a:rPr>
              <a:t>测试仪，</a:t>
            </a:r>
            <a:r>
              <a:rPr lang="en-US" altLang="zh-CN" sz="2000" dirty="0">
                <a:latin typeface="+mn-ea"/>
                <a:ea typeface="+mn-ea"/>
              </a:rPr>
              <a:t>PZT-JH10/4</a:t>
            </a:r>
            <a:r>
              <a:rPr lang="zh-CN" altLang="en-US" sz="2000" dirty="0">
                <a:latin typeface="+mn-ea"/>
                <a:ea typeface="+mn-ea"/>
              </a:rPr>
              <a:t>压电极化装置，</a:t>
            </a:r>
            <a:r>
              <a:rPr lang="en-US" altLang="zh-CN" sz="2000" dirty="0">
                <a:latin typeface="+mn-ea"/>
                <a:ea typeface="+mn-ea"/>
              </a:rPr>
              <a:t>ZJ-YP15</a:t>
            </a:r>
            <a:r>
              <a:rPr lang="zh-CN" altLang="en-US" sz="2000" dirty="0">
                <a:latin typeface="+mn-ea"/>
                <a:ea typeface="+mn-ea"/>
              </a:rPr>
              <a:t>压片机</a:t>
            </a:r>
            <a:r>
              <a:rPr lang="zh-CN" altLang="en-US" sz="2400" dirty="0">
                <a:latin typeface="+mn-ea"/>
                <a:ea typeface="+mn-ea"/>
              </a:rPr>
              <a:t>）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63813" y="4413250"/>
            <a:ext cx="6400800" cy="1752600"/>
          </a:xfrm>
        </p:spPr>
        <p:txBody>
          <a:bodyPr/>
          <a:lstStyle/>
          <a:p>
            <a:pPr algn="l" eaLnBrk="1" hangingPunct="1"/>
            <a:r>
              <a:rPr lang="en-US" altLang="zh-CN" dirty="0"/>
              <a:t>  </a:t>
            </a:r>
            <a:r>
              <a:rPr lang="zh-CN" altLang="en-US" sz="1600" b="1" dirty="0">
                <a:latin typeface="+mn-ea"/>
              </a:rPr>
              <a:t>中科院声学所</a:t>
            </a:r>
            <a:r>
              <a:rPr lang="en-US" altLang="zh-CN" sz="1600" b="1" dirty="0">
                <a:latin typeface="+mn-ea"/>
              </a:rPr>
              <a:t>ZJ-3</a:t>
            </a:r>
            <a:r>
              <a:rPr lang="zh-CN" altLang="en-US" sz="1600" b="1" dirty="0">
                <a:latin typeface="+mn-ea"/>
              </a:rPr>
              <a:t>系列压电</a:t>
            </a:r>
            <a:r>
              <a:rPr lang="en-US" altLang="zh-CN" sz="1600" b="1" dirty="0">
                <a:latin typeface="+mn-ea"/>
              </a:rPr>
              <a:t>D33</a:t>
            </a:r>
            <a:r>
              <a:rPr lang="zh-CN" altLang="en-US" sz="1600" b="1" dirty="0">
                <a:latin typeface="+mn-ea"/>
              </a:rPr>
              <a:t>系数测试仪是目前应用比较广泛的设备，加上</a:t>
            </a:r>
            <a:r>
              <a:rPr lang="en-US" altLang="zh-CN" sz="1600" b="1" dirty="0">
                <a:latin typeface="+mn-ea"/>
              </a:rPr>
              <a:t>PZT-JH10/4</a:t>
            </a:r>
            <a:r>
              <a:rPr lang="zh-CN" altLang="en-US" sz="1600" b="1" dirty="0">
                <a:latin typeface="+mn-ea"/>
              </a:rPr>
              <a:t>型压电陶瓷极化设备，</a:t>
            </a:r>
            <a:r>
              <a:rPr lang="en-US" altLang="zh-CN" sz="1600" b="1" dirty="0">
                <a:latin typeface="+mn-ea"/>
              </a:rPr>
              <a:t>PZT-JH30/3</a:t>
            </a:r>
            <a:r>
              <a:rPr lang="zh-CN" altLang="en-US" sz="1600" b="1" dirty="0">
                <a:latin typeface="+mn-ea"/>
              </a:rPr>
              <a:t>复合极化设备（块体</a:t>
            </a:r>
            <a:r>
              <a:rPr lang="en-US" altLang="zh-CN" sz="1600" b="1" dirty="0">
                <a:latin typeface="+mn-ea"/>
              </a:rPr>
              <a:t>+PVDF</a:t>
            </a:r>
            <a:r>
              <a:rPr lang="zh-CN" altLang="en-US" sz="1600" b="1" dirty="0">
                <a:latin typeface="+mn-ea"/>
              </a:rPr>
              <a:t>薄膜），</a:t>
            </a:r>
            <a:r>
              <a:rPr lang="en-US" altLang="zh-CN" sz="1600" b="1" dirty="0">
                <a:latin typeface="+mn-ea"/>
              </a:rPr>
              <a:t>ZJ-YP15</a:t>
            </a:r>
            <a:r>
              <a:rPr lang="zh-CN" altLang="en-US" sz="1600" b="1" dirty="0">
                <a:latin typeface="+mn-ea"/>
              </a:rPr>
              <a:t>型陶瓷压片机，</a:t>
            </a:r>
            <a:r>
              <a:rPr lang="en-US" altLang="zh-CN" sz="1600" b="1" dirty="0">
                <a:latin typeface="+mn-ea"/>
              </a:rPr>
              <a:t>ZT-4A</a:t>
            </a:r>
            <a:r>
              <a:rPr lang="zh-CN" altLang="en-US" sz="1600" b="1" dirty="0">
                <a:latin typeface="+mn-ea"/>
              </a:rPr>
              <a:t>型铁电测试仪，</a:t>
            </a:r>
            <a:r>
              <a:rPr lang="en-US" altLang="zh-CN" sz="1600" b="1" dirty="0">
                <a:latin typeface="+mn-ea"/>
              </a:rPr>
              <a:t>GWJDN-1000</a:t>
            </a:r>
            <a:r>
              <a:rPr lang="zh-CN" altLang="en-US" sz="1600" b="1" dirty="0">
                <a:latin typeface="+mn-ea"/>
              </a:rPr>
              <a:t>型高温介电温谱测试仪，这些都是构成了当前功能陶瓷的主要测试设备。</a:t>
            </a:r>
            <a:endParaRPr lang="zh-CN" altLang="en-US" sz="1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54" name="WordArt 7"/>
          <p:cNvSpPr>
            <a:spLocks noChangeArrowheads="1" noChangeShapeType="1" noTextEdit="1"/>
          </p:cNvSpPr>
          <p:nvPr/>
        </p:nvSpPr>
        <p:spPr bwMode="auto">
          <a:xfrm>
            <a:off x="2514600" y="379413"/>
            <a:ext cx="50815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836613"/>
            <a:ext cx="8351838" cy="5832475"/>
          </a:xfrm>
        </p:spPr>
        <p:txBody>
          <a:bodyPr/>
          <a:lstStyle/>
          <a:p>
            <a:pPr marL="812800" indent="-812800" eaLnBrk="1" hangingPunct="1">
              <a:lnSpc>
                <a:spcPct val="80000"/>
              </a:lnSpc>
              <a:buFontTx/>
              <a:buNone/>
            </a:pPr>
            <a:r>
              <a:rPr lang="en-US" altLang="zh-CN" b="1" u="sng" dirty="0"/>
              <a:t> 1. </a:t>
            </a:r>
            <a:r>
              <a:rPr lang="zh-CN" altLang="en-US" b="1" u="sng" dirty="0"/>
              <a:t>实验目的</a:t>
            </a:r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/>
              <a:t>         </a:t>
            </a:r>
            <a:r>
              <a:rPr lang="en-US" altLang="zh-CN" sz="2000" dirty="0"/>
              <a:t>1.1 </a:t>
            </a:r>
            <a:r>
              <a:rPr lang="zh-CN" altLang="en-US" sz="2000" dirty="0"/>
              <a:t>了解</a:t>
            </a:r>
            <a:r>
              <a:rPr lang="en-US" altLang="zh-CN" sz="2000" dirty="0"/>
              <a:t>PZT</a:t>
            </a:r>
            <a:r>
              <a:rPr lang="zh-CN" altLang="en-US" sz="2000" dirty="0"/>
              <a:t>压电陶瓷的制备过程及注意事项；</a:t>
            </a:r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/>
              <a:t>         </a:t>
            </a:r>
            <a:r>
              <a:rPr lang="en-US" altLang="zh-CN" sz="2000" dirty="0"/>
              <a:t>1.2 </a:t>
            </a:r>
            <a:r>
              <a:rPr lang="zh-CN" altLang="en-US" sz="2000" dirty="0"/>
              <a:t>掌握用</a:t>
            </a:r>
            <a:r>
              <a:rPr lang="en-US" altLang="zh-CN" sz="2000" dirty="0"/>
              <a:t>ZJ-3AN</a:t>
            </a:r>
            <a:r>
              <a:rPr lang="zh-CN" altLang="en-US" sz="2000" dirty="0"/>
              <a:t>型准静态</a:t>
            </a:r>
            <a:r>
              <a:rPr lang="en-US" altLang="zh-CN" sz="2000" dirty="0"/>
              <a:t>d</a:t>
            </a:r>
            <a:r>
              <a:rPr lang="en-US" altLang="zh-CN" sz="2000" baseline="-25000" dirty="0"/>
              <a:t>33</a:t>
            </a:r>
            <a:r>
              <a:rPr lang="zh-CN" altLang="en-US" sz="2000" dirty="0"/>
              <a:t>测量仪测量</a:t>
            </a:r>
            <a:r>
              <a:rPr lang="en-US" altLang="zh-CN" sz="2000" dirty="0"/>
              <a:t>PZT</a:t>
            </a:r>
            <a:r>
              <a:rPr lang="zh-CN" altLang="en-US" sz="2000" dirty="0"/>
              <a:t>压电陶瓷的</a:t>
            </a:r>
            <a:r>
              <a:rPr lang="en-US" altLang="zh-CN" sz="2000" dirty="0"/>
              <a:t>d</a:t>
            </a:r>
            <a:r>
              <a:rPr lang="en-US" altLang="zh-CN" sz="2000" baseline="-25000" dirty="0"/>
              <a:t>33</a:t>
            </a:r>
            <a:r>
              <a:rPr lang="zh-CN" altLang="en-US" sz="2000" baseline="-25000" dirty="0"/>
              <a:t>。</a:t>
            </a:r>
            <a:endParaRPr lang="zh-CN" altLang="en-US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r>
              <a:rPr lang="zh-CN" altLang="en-US" b="1" u="sng" dirty="0"/>
              <a:t> </a:t>
            </a:r>
            <a:r>
              <a:rPr lang="en-US" altLang="zh-CN" b="1" u="sng" dirty="0"/>
              <a:t>2. </a:t>
            </a:r>
            <a:r>
              <a:rPr lang="zh-CN" altLang="en-US" b="1" u="sng" dirty="0"/>
              <a:t>实验的测试方法及原理</a:t>
            </a:r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</a:rPr>
              <a:t>        </a:t>
            </a:r>
            <a:endParaRPr lang="en-US" altLang="zh-CN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en-US" altLang="zh-CN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en-US" altLang="zh-CN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en-US" altLang="zh-CN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en-US" altLang="zh-CN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en-US" altLang="zh-CN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en-US" altLang="zh-CN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/>
              <a:t> </a:t>
            </a:r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zh-CN" altLang="en-US" sz="2000" dirty="0"/>
          </a:p>
          <a:p>
            <a:pPr marL="812800" indent="-812800" eaLnBrk="1" hangingPunct="1">
              <a:lnSpc>
                <a:spcPct val="80000"/>
              </a:lnSpc>
              <a:buFontTx/>
              <a:buNone/>
            </a:pPr>
            <a:endParaRPr lang="zh-CN" altLang="en-US" sz="2000" dirty="0"/>
          </a:p>
          <a:p>
            <a:pPr marL="812800" indent="-812800" eaLnBrk="1" hangingPunct="1">
              <a:lnSpc>
                <a:spcPct val="80000"/>
              </a:lnSpc>
            </a:pPr>
            <a:endParaRPr lang="en-US" altLang="zh-CN" sz="2000" dirty="0"/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 b="1"/>
              <a:t>4. PZT</a:t>
            </a:r>
            <a:r>
              <a:rPr lang="zh-CN" altLang="en-US" sz="4000" b="1"/>
              <a:t>压电陶瓷</a:t>
            </a:r>
            <a:r>
              <a:rPr lang="en-US" altLang="zh-CN" sz="4000" b="1"/>
              <a:t>d</a:t>
            </a:r>
            <a:r>
              <a:rPr lang="en-US" altLang="zh-CN" sz="4000" b="1" baseline="-25000"/>
              <a:t>33</a:t>
            </a:r>
            <a:r>
              <a:rPr lang="zh-CN" altLang="en-US" sz="4000" b="1">
                <a:solidFill>
                  <a:schemeClr val="tx1"/>
                </a:solidFill>
              </a:rPr>
              <a:t>的测量</a:t>
            </a:r>
          </a:p>
        </p:txBody>
      </p:sp>
      <p:grpSp>
        <p:nvGrpSpPr>
          <p:cNvPr id="11268" name="组合 1"/>
          <p:cNvGrpSpPr>
            <a:grpSpLocks/>
          </p:cNvGrpSpPr>
          <p:nvPr/>
        </p:nvGrpSpPr>
        <p:grpSpPr bwMode="auto">
          <a:xfrm>
            <a:off x="712788" y="2532063"/>
            <a:ext cx="7797800" cy="3865562"/>
            <a:chOff x="713563" y="2531596"/>
            <a:chExt cx="7797800" cy="3865563"/>
          </a:xfrm>
        </p:grpSpPr>
        <p:sp>
          <p:nvSpPr>
            <p:cNvPr id="11269" name="TextBox 8"/>
            <p:cNvSpPr txBox="1">
              <a:spLocks noChangeArrowheads="1"/>
            </p:cNvSpPr>
            <p:nvPr/>
          </p:nvSpPr>
          <p:spPr bwMode="auto">
            <a:xfrm>
              <a:off x="1763713" y="4292600"/>
              <a:ext cx="259238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5" name="Oval 2"/>
            <p:cNvSpPr>
              <a:spLocks noChangeArrowheads="1"/>
            </p:cNvSpPr>
            <p:nvPr/>
          </p:nvSpPr>
          <p:spPr bwMode="gray">
            <a:xfrm>
              <a:off x="3132913" y="2871321"/>
              <a:ext cx="3063875" cy="3032126"/>
            </a:xfrm>
            <a:prstGeom prst="ellipse">
              <a:avLst/>
            </a:prstGeom>
            <a:solidFill>
              <a:srgbClr val="4F81BD"/>
            </a:solidFill>
            <a:ln w="38100" cap="flat" cmpd="sng" algn="ctr">
              <a:solidFill>
                <a:sysClr val="window" lastClr="FFFFFF"/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6" name="Rectangle 3"/>
            <p:cNvSpPr>
              <a:spLocks noChangeArrowheads="1"/>
            </p:cNvSpPr>
            <p:nvPr/>
          </p:nvSpPr>
          <p:spPr bwMode="gray">
            <a:xfrm>
              <a:off x="713563" y="2531596"/>
              <a:ext cx="2163762" cy="3865563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grpSp>
          <p:nvGrpSpPr>
            <p:cNvPr id="11272" name="Group 4"/>
            <p:cNvGrpSpPr>
              <a:grpSpLocks/>
            </p:cNvGrpSpPr>
            <p:nvPr/>
          </p:nvGrpSpPr>
          <p:grpSpPr bwMode="auto">
            <a:xfrm>
              <a:off x="1008838" y="3269784"/>
              <a:ext cx="1773238" cy="2409825"/>
              <a:chOff x="193" y="1350"/>
              <a:chExt cx="1310" cy="1780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gray">
              <a:xfrm flipV="1">
                <a:off x="193" y="1350"/>
                <a:ext cx="1310" cy="749"/>
              </a:xfrm>
              <a:custGeom>
                <a:avLst/>
                <a:gdLst>
                  <a:gd name="T0" fmla="*/ 1113 w 1210"/>
                  <a:gd name="T1" fmla="*/ 97 h 97"/>
                  <a:gd name="T2" fmla="*/ 1210 w 1210"/>
                  <a:gd name="T3" fmla="*/ 0 h 97"/>
                  <a:gd name="T4" fmla="*/ 97 w 1210"/>
                  <a:gd name="T5" fmla="*/ 0 h 97"/>
                  <a:gd name="T6" fmla="*/ 0 w 1210"/>
                  <a:gd name="T7" fmla="*/ 97 h 97"/>
                  <a:gd name="T8" fmla="*/ 1113 w 1210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0" h="97">
                    <a:moveTo>
                      <a:pt x="1113" y="97"/>
                    </a:moveTo>
                    <a:lnTo>
                      <a:pt x="1210" y="0"/>
                    </a:lnTo>
                    <a:lnTo>
                      <a:pt x="97" y="0"/>
                    </a:lnTo>
                    <a:lnTo>
                      <a:pt x="0" y="97"/>
                    </a:lnTo>
                    <a:lnTo>
                      <a:pt x="1113" y="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C0C0C0">
                      <a:gamma/>
                      <a:shade val="70196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80808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9" name="Freeform 6"/>
              <p:cNvSpPr>
                <a:spLocks/>
              </p:cNvSpPr>
              <p:nvPr/>
            </p:nvSpPr>
            <p:spPr bwMode="gray">
              <a:xfrm>
                <a:off x="197" y="2381"/>
                <a:ext cx="1306" cy="749"/>
              </a:xfrm>
              <a:custGeom>
                <a:avLst/>
                <a:gdLst>
                  <a:gd name="T0" fmla="*/ 1113 w 1210"/>
                  <a:gd name="T1" fmla="*/ 97 h 97"/>
                  <a:gd name="T2" fmla="*/ 1210 w 1210"/>
                  <a:gd name="T3" fmla="*/ 0 h 97"/>
                  <a:gd name="T4" fmla="*/ 97 w 1210"/>
                  <a:gd name="T5" fmla="*/ 0 h 97"/>
                  <a:gd name="T6" fmla="*/ 0 w 1210"/>
                  <a:gd name="T7" fmla="*/ 97 h 97"/>
                  <a:gd name="T8" fmla="*/ 1113 w 1210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0" h="97">
                    <a:moveTo>
                      <a:pt x="1113" y="97"/>
                    </a:moveTo>
                    <a:lnTo>
                      <a:pt x="1210" y="0"/>
                    </a:lnTo>
                    <a:lnTo>
                      <a:pt x="97" y="0"/>
                    </a:lnTo>
                    <a:lnTo>
                      <a:pt x="0" y="97"/>
                    </a:lnTo>
                    <a:lnTo>
                      <a:pt x="1113" y="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C0C0C0">
                      <a:gamma/>
                      <a:shade val="69412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80808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50" name="AutoShape 7"/>
            <p:cNvSpPr>
              <a:spLocks noChangeArrowheads="1"/>
            </p:cNvSpPr>
            <p:nvPr/>
          </p:nvSpPr>
          <p:spPr bwMode="gray">
            <a:xfrm>
              <a:off x="713563" y="4058771"/>
              <a:ext cx="2719387" cy="812800"/>
            </a:xfrm>
            <a:prstGeom prst="rightArrow">
              <a:avLst>
                <a:gd name="adj1" fmla="val 54000"/>
                <a:gd name="adj2" fmla="val 68618"/>
              </a:avLst>
            </a:prstGeom>
            <a:gradFill rotWithShape="1">
              <a:gsLst>
                <a:gs pos="0">
                  <a:srgbClr val="E5C037">
                    <a:gamma/>
                    <a:shade val="46275"/>
                    <a:invGamma/>
                  </a:srgbClr>
                </a:gs>
                <a:gs pos="100000">
                  <a:srgbClr val="E5C037"/>
                </a:gs>
              </a:gsLst>
              <a:lin ang="0" scaled="1"/>
            </a:gradFill>
            <a:ln w="9525" algn="ctr">
              <a:solidFill>
                <a:srgbClr val="1F497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Rectangle 8"/>
            <p:cNvSpPr>
              <a:spLocks noChangeArrowheads="1"/>
            </p:cNvSpPr>
            <p:nvPr/>
          </p:nvSpPr>
          <p:spPr bwMode="gray">
            <a:xfrm>
              <a:off x="808813" y="3263433"/>
              <a:ext cx="1828800" cy="2447926"/>
            </a:xfrm>
            <a:prstGeom prst="rect">
              <a:avLst/>
            </a:prstGeom>
            <a:gradFill rotWithShape="1">
              <a:gsLst>
                <a:gs pos="0">
                  <a:srgbClr val="EEECE1"/>
                </a:gs>
                <a:gs pos="50000">
                  <a:srgbClr val="EEECE1">
                    <a:gamma/>
                    <a:tint val="42353"/>
                    <a:invGamma/>
                  </a:srgbClr>
                </a:gs>
                <a:gs pos="100000">
                  <a:srgbClr val="EEECE1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Rectangle 9"/>
            <p:cNvSpPr>
              <a:spLocks noChangeArrowheads="1"/>
            </p:cNvSpPr>
            <p:nvPr/>
          </p:nvSpPr>
          <p:spPr bwMode="gray">
            <a:xfrm>
              <a:off x="6334900" y="2531596"/>
              <a:ext cx="2162175" cy="3865563"/>
            </a:xfrm>
            <a:prstGeom prst="rect">
              <a:avLst/>
            </a:prstGeom>
            <a:solidFill>
              <a:srgbClr val="C0504D"/>
            </a:solidFill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grpSp>
          <p:nvGrpSpPr>
            <p:cNvPr id="11276" name="Group 10"/>
            <p:cNvGrpSpPr>
              <a:grpSpLocks/>
            </p:cNvGrpSpPr>
            <p:nvPr/>
          </p:nvGrpSpPr>
          <p:grpSpPr bwMode="auto">
            <a:xfrm>
              <a:off x="6461901" y="3274546"/>
              <a:ext cx="1819275" cy="2401888"/>
              <a:chOff x="4267" y="1389"/>
              <a:chExt cx="1344" cy="1774"/>
            </a:xfrm>
          </p:grpSpPr>
          <p:sp>
            <p:nvSpPr>
              <p:cNvPr id="54" name="Freeform 11"/>
              <p:cNvSpPr>
                <a:spLocks/>
              </p:cNvSpPr>
              <p:nvPr/>
            </p:nvSpPr>
            <p:spPr bwMode="gray">
              <a:xfrm flipH="1" flipV="1">
                <a:off x="4267" y="1389"/>
                <a:ext cx="1344" cy="747"/>
              </a:xfrm>
              <a:custGeom>
                <a:avLst/>
                <a:gdLst>
                  <a:gd name="T0" fmla="*/ 1113 w 1210"/>
                  <a:gd name="T1" fmla="*/ 97 h 97"/>
                  <a:gd name="T2" fmla="*/ 1210 w 1210"/>
                  <a:gd name="T3" fmla="*/ 0 h 97"/>
                  <a:gd name="T4" fmla="*/ 97 w 1210"/>
                  <a:gd name="T5" fmla="*/ 0 h 97"/>
                  <a:gd name="T6" fmla="*/ 0 w 1210"/>
                  <a:gd name="T7" fmla="*/ 97 h 97"/>
                  <a:gd name="T8" fmla="*/ 1113 w 1210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0" h="97">
                    <a:moveTo>
                      <a:pt x="1113" y="97"/>
                    </a:moveTo>
                    <a:lnTo>
                      <a:pt x="1210" y="0"/>
                    </a:lnTo>
                    <a:lnTo>
                      <a:pt x="97" y="0"/>
                    </a:lnTo>
                    <a:lnTo>
                      <a:pt x="0" y="97"/>
                    </a:lnTo>
                    <a:lnTo>
                      <a:pt x="1113" y="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shade val="59608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80808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5" name="Freeform 12"/>
              <p:cNvSpPr>
                <a:spLocks/>
              </p:cNvSpPr>
              <p:nvPr/>
            </p:nvSpPr>
            <p:spPr bwMode="gray">
              <a:xfrm flipH="1">
                <a:off x="4267" y="2416"/>
                <a:ext cx="1329" cy="747"/>
              </a:xfrm>
              <a:custGeom>
                <a:avLst/>
                <a:gdLst>
                  <a:gd name="T0" fmla="*/ 1113 w 1210"/>
                  <a:gd name="T1" fmla="*/ 97 h 97"/>
                  <a:gd name="T2" fmla="*/ 1210 w 1210"/>
                  <a:gd name="T3" fmla="*/ 0 h 97"/>
                  <a:gd name="T4" fmla="*/ 97 w 1210"/>
                  <a:gd name="T5" fmla="*/ 0 h 97"/>
                  <a:gd name="T6" fmla="*/ 0 w 1210"/>
                  <a:gd name="T7" fmla="*/ 97 h 97"/>
                  <a:gd name="T8" fmla="*/ 1113 w 1210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0" h="97">
                    <a:moveTo>
                      <a:pt x="1113" y="97"/>
                    </a:moveTo>
                    <a:lnTo>
                      <a:pt x="1210" y="0"/>
                    </a:lnTo>
                    <a:lnTo>
                      <a:pt x="97" y="0"/>
                    </a:lnTo>
                    <a:lnTo>
                      <a:pt x="0" y="97"/>
                    </a:lnTo>
                    <a:lnTo>
                      <a:pt x="1113" y="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shade val="59608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80808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56" name="AutoShape 13"/>
            <p:cNvSpPr>
              <a:spLocks noChangeArrowheads="1"/>
            </p:cNvSpPr>
            <p:nvPr/>
          </p:nvSpPr>
          <p:spPr bwMode="gray">
            <a:xfrm flipH="1">
              <a:off x="5838013" y="4079408"/>
              <a:ext cx="2673350" cy="717550"/>
            </a:xfrm>
            <a:prstGeom prst="rightArrow">
              <a:avLst>
                <a:gd name="adj1" fmla="val 62213"/>
                <a:gd name="adj2" fmla="val 69425"/>
              </a:avLst>
            </a:prstGeom>
            <a:gradFill rotWithShape="1">
              <a:gsLst>
                <a:gs pos="0">
                  <a:srgbClr val="C0504D">
                    <a:gamma/>
                    <a:shade val="46275"/>
                    <a:invGamma/>
                  </a:srgbClr>
                </a:gs>
                <a:gs pos="100000">
                  <a:srgbClr val="C0504D"/>
                </a:gs>
              </a:gsLst>
              <a:lin ang="0" scaled="1"/>
            </a:gradFill>
            <a:ln w="9525" algn="ctr">
              <a:solidFill>
                <a:srgbClr val="1F497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78" name="Rectangle 14"/>
            <p:cNvSpPr>
              <a:spLocks noChangeArrowheads="1"/>
            </p:cNvSpPr>
            <p:nvPr/>
          </p:nvSpPr>
          <p:spPr bwMode="gray">
            <a:xfrm>
              <a:off x="921526" y="2531596"/>
              <a:ext cx="16732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1C1C1C"/>
                  </a:solidFill>
                </a:rPr>
                <a:t>动态法</a:t>
              </a:r>
              <a:endParaRPr lang="en-US" altLang="zh-CN" sz="2000" b="1">
                <a:solidFill>
                  <a:srgbClr val="1C1C1C"/>
                </a:solidFill>
              </a:endParaRPr>
            </a:p>
          </p:txBody>
        </p:sp>
        <p:sp>
          <p:nvSpPr>
            <p:cNvPr id="11279" name="Rectangle 15"/>
            <p:cNvSpPr>
              <a:spLocks noChangeArrowheads="1"/>
            </p:cNvSpPr>
            <p:nvPr/>
          </p:nvSpPr>
          <p:spPr bwMode="gray">
            <a:xfrm>
              <a:off x="6607951" y="2531596"/>
              <a:ext cx="16732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1C1C1C"/>
                  </a:solidFill>
                </a:rPr>
                <a:t>静态法</a:t>
              </a:r>
              <a:endParaRPr lang="en-US" altLang="zh-CN" sz="2000" b="1">
                <a:solidFill>
                  <a:srgbClr val="1C1C1C"/>
                </a:solidFill>
              </a:endParaRPr>
            </a:p>
          </p:txBody>
        </p:sp>
        <p:sp>
          <p:nvSpPr>
            <p:cNvPr id="59" name="Text Box 16"/>
            <p:cNvSpPr txBox="1">
              <a:spLocks noChangeArrowheads="1"/>
            </p:cNvSpPr>
            <p:nvPr/>
          </p:nvSpPr>
          <p:spPr bwMode="gray">
            <a:xfrm>
              <a:off x="778650" y="3593633"/>
              <a:ext cx="1841500" cy="2790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20650" indent="-12065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Clr>
                  <a:schemeClr val="bg1"/>
                </a:buClr>
                <a:buFont typeface="Wingdings" pitchFamily="2" charset="2"/>
                <a:buChar char="§"/>
                <a:defRPr/>
              </a:pPr>
              <a:r>
                <a:rPr lang="zh-CN" altLang="en-US" sz="1400" b="1" dirty="0">
                  <a:solidFill>
                    <a:srgbClr val="1C1C1C"/>
                  </a:solidFill>
                </a:rPr>
                <a:t>优点</a:t>
              </a:r>
              <a:endParaRPr lang="en-US" altLang="zh-CN" sz="1400" b="1" dirty="0">
                <a:solidFill>
                  <a:srgbClr val="1C1C1C"/>
                </a:solidFill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  <a:buClr>
                  <a:schemeClr val="hlink"/>
                </a:buClr>
                <a:buFont typeface="Wingdings" pitchFamily="2" charset="2"/>
                <a:buNone/>
                <a:defRPr/>
              </a:pPr>
              <a:r>
                <a:rPr lang="en-US" altLang="zh-CN" sz="1200" dirty="0">
                  <a:solidFill>
                    <a:srgbClr val="1C1C1C"/>
                  </a:solidFill>
                </a:rPr>
                <a:t>   - </a:t>
              </a:r>
              <a:r>
                <a:rPr lang="zh-CN" altLang="en-US" sz="1200" dirty="0">
                  <a:solidFill>
                    <a:srgbClr val="1C1C1C"/>
                  </a:solidFill>
                </a:rPr>
                <a:t>测量精度高</a:t>
              </a:r>
              <a:endParaRPr lang="en-US" altLang="zh-CN" sz="1200" dirty="0">
                <a:solidFill>
                  <a:srgbClr val="1C1C1C"/>
                </a:solidFill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  <a:buClr>
                  <a:schemeClr val="hlink"/>
                </a:buClr>
                <a:buFont typeface="Wingdings" pitchFamily="2" charset="2"/>
                <a:buNone/>
                <a:defRPr/>
              </a:pPr>
              <a:r>
                <a:rPr lang="en-US" altLang="zh-CN" sz="1200" dirty="0">
                  <a:solidFill>
                    <a:srgbClr val="1C1C1C"/>
                  </a:solidFill>
                </a:rPr>
                <a:t>      </a:t>
              </a:r>
              <a:endParaRPr lang="en-US" altLang="zh-CN" sz="1200" b="1" dirty="0">
                <a:solidFill>
                  <a:srgbClr val="1C1C1C"/>
                </a:solidFill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  <a:buClr>
                  <a:schemeClr val="bg1"/>
                </a:buClr>
                <a:buFont typeface="Wingdings" pitchFamily="2" charset="2"/>
                <a:buChar char="§"/>
                <a:defRPr/>
              </a:pPr>
              <a:r>
                <a:rPr lang="zh-CN" altLang="en-US" sz="1400" b="1" dirty="0">
                  <a:solidFill>
                    <a:srgbClr val="1C1C1C"/>
                  </a:solidFill>
                </a:rPr>
                <a:t>缺点</a:t>
              </a:r>
              <a:endParaRPr lang="en-US" altLang="zh-CN" sz="1400" b="1" dirty="0">
                <a:solidFill>
                  <a:srgbClr val="1C1C1C"/>
                </a:solidFill>
              </a:endParaRPr>
            </a:p>
            <a:p>
              <a:pPr marL="0" indent="0">
                <a:spcBef>
                  <a:spcPct val="50000"/>
                </a:spcBef>
                <a:buClr>
                  <a:schemeClr val="bg1"/>
                </a:buClr>
                <a:defRPr/>
              </a:pPr>
              <a:r>
                <a:rPr lang="en-US" altLang="zh-CN" sz="1200" dirty="0">
                  <a:solidFill>
                    <a:srgbClr val="1C1C1C"/>
                  </a:solidFill>
                </a:rPr>
                <a:t>  - </a:t>
              </a:r>
              <a:r>
                <a:rPr lang="zh-CN" altLang="en-US" sz="1200" dirty="0">
                  <a:solidFill>
                    <a:srgbClr val="1C1C1C"/>
                  </a:solidFill>
                </a:rPr>
                <a:t>对测试式样的形状、尺寸有严格的限制，测量方法也非常繁琐</a:t>
              </a:r>
              <a:endParaRPr lang="en-US" altLang="zh-CN" sz="1200" dirty="0">
                <a:solidFill>
                  <a:srgbClr val="1C1C1C"/>
                </a:solidFill>
              </a:endParaRPr>
            </a:p>
            <a:p>
              <a:pPr marL="0" indent="0">
                <a:spcBef>
                  <a:spcPct val="50000"/>
                </a:spcBef>
                <a:buClr>
                  <a:schemeClr val="bg1"/>
                </a:buClr>
                <a:defRPr/>
              </a:pPr>
              <a:r>
                <a:rPr lang="en-US" altLang="zh-CN" sz="1200" dirty="0">
                  <a:solidFill>
                    <a:srgbClr val="1C1C1C"/>
                  </a:solidFill>
                </a:rPr>
                <a:t>  - </a:t>
              </a:r>
              <a:r>
                <a:rPr lang="zh-CN" altLang="en-US" sz="1200" dirty="0">
                  <a:solidFill>
                    <a:srgbClr val="1C1C1C"/>
                  </a:solidFill>
                </a:rPr>
                <a:t>同时还存在无法测的试样</a:t>
              </a:r>
              <a:r>
                <a:rPr lang="en-US" altLang="zh-CN" sz="1200" dirty="0">
                  <a:solidFill>
                    <a:srgbClr val="1C1C1C"/>
                  </a:solidFill>
                </a:rPr>
                <a:t>d33</a:t>
              </a:r>
              <a:r>
                <a:rPr lang="zh-CN" altLang="en-US" sz="1200" dirty="0">
                  <a:solidFill>
                    <a:srgbClr val="1C1C1C"/>
                  </a:solidFill>
                </a:rPr>
                <a:t>极性的缺陷</a:t>
              </a:r>
              <a:endParaRPr lang="en-US" altLang="zh-CN" sz="1200" dirty="0">
                <a:solidFill>
                  <a:srgbClr val="1C1C1C"/>
                </a:solidFill>
              </a:endParaRPr>
            </a:p>
            <a:p>
              <a:pPr marL="0" indent="0">
                <a:spcBef>
                  <a:spcPct val="50000"/>
                </a:spcBef>
                <a:buClr>
                  <a:schemeClr val="bg1"/>
                </a:buClr>
                <a:defRPr/>
              </a:pPr>
              <a:endParaRPr kumimoji="1" lang="en-US" altLang="zh-CN" sz="1200" b="1" kern="0" dirty="0"/>
            </a:p>
            <a:p>
              <a:pPr>
                <a:lnSpc>
                  <a:spcPct val="60000"/>
                </a:lnSpc>
                <a:spcBef>
                  <a:spcPct val="50000"/>
                </a:spcBef>
                <a:buClr>
                  <a:schemeClr val="bg1"/>
                </a:buClr>
                <a:buFont typeface="Wingdings" pitchFamily="2" charset="2"/>
                <a:buChar char="§"/>
                <a:defRPr/>
              </a:pPr>
              <a:endParaRPr lang="en-US" altLang="zh-CN" sz="1200" dirty="0">
                <a:solidFill>
                  <a:srgbClr val="1C1C1C"/>
                </a:solidFill>
              </a:endParaRPr>
            </a:p>
            <a:p>
              <a:pPr eaLnBrk="0" hangingPunct="0">
                <a:buClr>
                  <a:schemeClr val="hlink"/>
                </a:buClr>
                <a:defRPr/>
              </a:pPr>
              <a:r>
                <a:rPr lang="en-US" altLang="zh-CN" sz="1200" dirty="0">
                  <a:solidFill>
                    <a:srgbClr val="1C1C1C"/>
                  </a:solidFill>
                </a:rPr>
                <a:t>      </a:t>
              </a: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gray">
            <a:xfrm>
              <a:off x="6600013" y="3272958"/>
              <a:ext cx="1828800" cy="2447926"/>
            </a:xfrm>
            <a:prstGeom prst="rect">
              <a:avLst/>
            </a:prstGeom>
            <a:gradFill rotWithShape="1">
              <a:gsLst>
                <a:gs pos="0">
                  <a:srgbClr val="EEECE1"/>
                </a:gs>
                <a:gs pos="50000">
                  <a:srgbClr val="EEECE1">
                    <a:gamma/>
                    <a:tint val="33333"/>
                    <a:invGamma/>
                  </a:srgbClr>
                </a:gs>
                <a:gs pos="100000">
                  <a:srgbClr val="EEECE1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1" name="Text Box 18"/>
            <p:cNvSpPr txBox="1">
              <a:spLocks noChangeArrowheads="1"/>
            </p:cNvSpPr>
            <p:nvPr/>
          </p:nvSpPr>
          <p:spPr bwMode="gray">
            <a:xfrm>
              <a:off x="6577788" y="3555533"/>
              <a:ext cx="1881187" cy="1966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20650" indent="-12065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Clr>
                  <a:sysClr val="window" lastClr="FFFFFF"/>
                </a:buClr>
                <a:buFont typeface="Wingdings" pitchFamily="2" charset="2"/>
                <a:buChar char="§"/>
                <a:defRPr/>
              </a:pPr>
              <a:r>
                <a:rPr lang="zh-CN" altLang="en-US" sz="1400" b="1" kern="0" dirty="0">
                  <a:solidFill>
                    <a:srgbClr val="1C1C1C"/>
                  </a:solidFill>
                </a:rPr>
                <a:t>优点</a:t>
              </a:r>
              <a:endParaRPr lang="en-US" altLang="zh-CN" sz="1400" b="1" kern="0" dirty="0">
                <a:solidFill>
                  <a:srgbClr val="1C1C1C"/>
                </a:solidFill>
              </a:endParaRPr>
            </a:p>
            <a:p>
              <a:pPr fontAlgn="auto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FF"/>
                </a:buClr>
                <a:buFont typeface="Wingdings" pitchFamily="2" charset="2"/>
                <a:buNone/>
                <a:defRPr/>
              </a:pPr>
              <a:r>
                <a:rPr lang="en-US" altLang="zh-CN" sz="1200" kern="0" dirty="0">
                  <a:solidFill>
                    <a:srgbClr val="1C1C1C"/>
                  </a:solidFill>
                </a:rPr>
                <a:t>    - </a:t>
              </a:r>
              <a:r>
                <a:rPr lang="zh-CN" altLang="en-US" sz="1200" kern="0" dirty="0">
                  <a:solidFill>
                    <a:srgbClr val="1C1C1C"/>
                  </a:solidFill>
                </a:rPr>
                <a:t>操作简单</a:t>
              </a:r>
              <a:endParaRPr lang="en-US" altLang="zh-CN" sz="1200" kern="0" dirty="0">
                <a:solidFill>
                  <a:srgbClr val="1C1C1C"/>
                </a:solidFill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buClr>
                  <a:srgbClr val="0000FF"/>
                </a:buClr>
                <a:buFont typeface="Wingdings" pitchFamily="2" charset="2"/>
                <a:buNone/>
                <a:defRPr/>
              </a:pPr>
              <a:r>
                <a:rPr lang="en-US" altLang="zh-CN" sz="1200" kern="0" dirty="0">
                  <a:solidFill>
                    <a:srgbClr val="1C1C1C"/>
                  </a:solidFill>
                </a:rPr>
                <a:t>    - </a:t>
              </a:r>
              <a:r>
                <a:rPr lang="zh-CN" altLang="en-US" sz="1200" kern="0" dirty="0">
                  <a:solidFill>
                    <a:sysClr val="windowText" lastClr="000000"/>
                  </a:solidFill>
                </a:rPr>
                <a:t>能同时测出被测试样的</a:t>
              </a:r>
              <a:r>
                <a:rPr lang="en-US" altLang="zh-CN" sz="1200" kern="0" dirty="0">
                  <a:solidFill>
                    <a:sysClr val="windowText" lastClr="000000"/>
                  </a:solidFill>
                </a:rPr>
                <a:t>d</a:t>
              </a:r>
              <a:r>
                <a:rPr lang="en-US" altLang="zh-CN" sz="1200" kern="0" baseline="-25000" dirty="0">
                  <a:solidFill>
                    <a:sysClr val="windowText" lastClr="000000"/>
                  </a:solidFill>
                </a:rPr>
                <a:t>33</a:t>
              </a:r>
              <a:r>
                <a:rPr lang="zh-CN" altLang="en-US" sz="1200" kern="0" dirty="0">
                  <a:solidFill>
                    <a:sysClr val="windowText" lastClr="000000"/>
                  </a:solidFill>
                </a:rPr>
                <a:t>和极性</a:t>
              </a:r>
              <a:endParaRPr lang="en-US" altLang="zh-CN" sz="1200" kern="0" dirty="0">
                <a:solidFill>
                  <a:srgbClr val="1C1C1C"/>
                </a:solidFill>
              </a:endParaRPr>
            </a:p>
            <a:p>
              <a:pPr fontAlgn="auto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FF"/>
                </a:buClr>
                <a:buFont typeface="Wingdings" pitchFamily="2" charset="2"/>
                <a:buChar char="§"/>
                <a:defRPr/>
              </a:pPr>
              <a:endParaRPr lang="en-US" altLang="zh-CN" sz="1200" b="1" kern="0" dirty="0">
                <a:solidFill>
                  <a:srgbClr val="1C1C1C"/>
                </a:solidFill>
              </a:endParaRPr>
            </a:p>
            <a:p>
              <a:pPr fontAlgn="auto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>
                  <a:sysClr val="window" lastClr="FFFFFF"/>
                </a:buClr>
                <a:buFont typeface="Wingdings" pitchFamily="2" charset="2"/>
                <a:buChar char="§"/>
                <a:defRPr/>
              </a:pPr>
              <a:r>
                <a:rPr lang="en-US" altLang="zh-CN" sz="1400" kern="0" dirty="0">
                  <a:solidFill>
                    <a:srgbClr val="1C1C1C"/>
                  </a:solidFill>
                </a:rPr>
                <a:t> </a:t>
              </a:r>
              <a:r>
                <a:rPr lang="zh-CN" altLang="en-US" sz="1400" b="1" kern="0" dirty="0">
                  <a:solidFill>
                    <a:srgbClr val="1C1C1C"/>
                  </a:solidFill>
                </a:rPr>
                <a:t>缺点</a:t>
              </a:r>
              <a:endParaRPr lang="en-US" altLang="zh-CN" sz="1400" b="1" kern="0" dirty="0">
                <a:solidFill>
                  <a:srgbClr val="1C1C1C"/>
                </a:solidFill>
              </a:endParaRPr>
            </a:p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defRPr/>
              </a:pPr>
              <a:r>
                <a:rPr lang="en-US" altLang="zh-CN" sz="1200" kern="0" dirty="0">
                  <a:solidFill>
                    <a:srgbClr val="1C1C1C"/>
                  </a:solidFill>
                </a:rPr>
                <a:t>    - </a:t>
              </a:r>
              <a:r>
                <a:rPr lang="zh-CN" altLang="en-US" sz="1200" kern="0" dirty="0">
                  <a:solidFill>
                    <a:sysClr val="windowText" lastClr="000000"/>
                  </a:solidFill>
                </a:rPr>
                <a:t>对被测试样的形状、尺寸要求也比较苛刻</a:t>
              </a:r>
              <a:endParaRPr lang="en-US" altLang="zh-CN" sz="1200" kern="0" dirty="0">
                <a:solidFill>
                  <a:sysClr val="windowText" lastClr="000000"/>
                </a:solidFill>
              </a:endParaRPr>
            </a:p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defRPr/>
              </a:pPr>
              <a:r>
                <a:rPr lang="en-US" altLang="zh-CN" sz="1200" b="1" kern="0" dirty="0">
                  <a:solidFill>
                    <a:srgbClr val="1C1C1C"/>
                  </a:solidFill>
                </a:rPr>
                <a:t>    </a:t>
              </a:r>
              <a:r>
                <a:rPr lang="en-US" altLang="zh-CN" sz="1200" kern="0" dirty="0">
                  <a:solidFill>
                    <a:srgbClr val="1C1C1C"/>
                  </a:solidFill>
                </a:rPr>
                <a:t>- </a:t>
              </a:r>
              <a:r>
                <a:rPr lang="zh-CN" altLang="en-US" sz="1200" kern="0" dirty="0">
                  <a:solidFill>
                    <a:sysClr val="windowText" lastClr="000000"/>
                  </a:solidFill>
                </a:rPr>
                <a:t>测量误差较大</a:t>
              </a:r>
              <a:endParaRPr lang="en-US" altLang="zh-CN" sz="1200" b="1" kern="0" dirty="0">
                <a:solidFill>
                  <a:srgbClr val="1C1C1C"/>
                </a:solidFill>
              </a:endParaRPr>
            </a:p>
          </p:txBody>
        </p:sp>
        <p:sp>
          <p:nvSpPr>
            <p:cNvPr id="11283" name="Text Box 25"/>
            <p:cNvSpPr txBox="1">
              <a:spLocks noChangeArrowheads="1"/>
            </p:cNvSpPr>
            <p:nvPr/>
          </p:nvSpPr>
          <p:spPr bwMode="gray">
            <a:xfrm>
              <a:off x="4120182" y="3076384"/>
              <a:ext cx="1114087" cy="3690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b="1"/>
                <a:t>准静态法</a:t>
              </a:r>
              <a:endParaRPr lang="en-US" altLang="zh-CN" b="1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605988" y="3453933"/>
              <a:ext cx="2246312" cy="20859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不但保留了动态法和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静态法测量的优点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而且对被测试样形和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尺寸的要求放得更宽，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其实用性更强。此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还具有测量范围宽，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分辨率细，可靠性高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操作简便快捷等诸</a:t>
              </a:r>
              <a:endParaRPr lang="en-US" altLang="zh-CN" kern="0" dirty="0">
                <a:solidFill>
                  <a:sysClr val="windowText" lastClr="000000"/>
                </a:solidFill>
              </a:endParaRPr>
            </a:p>
            <a:p>
              <a:pPr marL="812800" indent="-8128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Text" lastClr="000000"/>
                  </a:solidFill>
                </a:rPr>
                <a:t>特点。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 b="1"/>
              <a:t>4. PZT</a:t>
            </a:r>
            <a:r>
              <a:rPr lang="zh-CN" altLang="en-US" sz="4000" b="1"/>
              <a:t>压电陶瓷</a:t>
            </a:r>
            <a:r>
              <a:rPr lang="en-US" altLang="zh-CN" sz="4000" b="1"/>
              <a:t>d</a:t>
            </a:r>
            <a:r>
              <a:rPr lang="en-US" altLang="zh-CN" sz="4000" b="1" baseline="-25000"/>
              <a:t>33</a:t>
            </a:r>
            <a:r>
              <a:rPr lang="zh-CN" altLang="en-US" sz="4000" b="1"/>
              <a:t>的测量</a:t>
            </a: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1287463"/>
            <a:ext cx="51784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0" y="765175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</a:rPr>
              <a:t>2.1</a:t>
            </a:r>
            <a:r>
              <a:rPr lang="zh-CN" altLang="en-US" sz="2800">
                <a:solidFill>
                  <a:srgbClr val="FF0000"/>
                </a:solidFill>
              </a:rPr>
              <a:t>测量原理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5651500" y="2257425"/>
            <a:ext cx="25209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1-</a:t>
            </a:r>
            <a:r>
              <a:rPr lang="zh-CN" altLang="en-US"/>
              <a:t>电磁驱动线圈</a:t>
            </a:r>
            <a:endParaRPr lang="en-US" altLang="zh-CN"/>
          </a:p>
          <a:p>
            <a:pPr eaLnBrk="1" hangingPunct="1"/>
            <a:r>
              <a:rPr lang="en-US" altLang="zh-CN"/>
              <a:t>2-</a:t>
            </a:r>
            <a:r>
              <a:rPr lang="zh-CN" altLang="en-US"/>
              <a:t>比较试样的上下电极</a:t>
            </a:r>
            <a:endParaRPr lang="en-US" altLang="zh-CN"/>
          </a:p>
          <a:p>
            <a:pPr eaLnBrk="1" hangingPunct="1"/>
            <a:r>
              <a:rPr lang="en-US" altLang="zh-CN"/>
              <a:t>3-</a:t>
            </a:r>
            <a:r>
              <a:rPr lang="zh-CN" altLang="en-US"/>
              <a:t>比较试样</a:t>
            </a:r>
            <a:endParaRPr lang="en-US" altLang="zh-CN"/>
          </a:p>
          <a:p>
            <a:pPr eaLnBrk="1" hangingPunct="1"/>
            <a:r>
              <a:rPr lang="en-US" altLang="zh-CN"/>
              <a:t>4-</a:t>
            </a:r>
            <a:r>
              <a:rPr lang="zh-CN" altLang="en-US"/>
              <a:t>绝缘柱</a:t>
            </a:r>
            <a:endParaRPr lang="en-US" altLang="zh-CN"/>
          </a:p>
          <a:p>
            <a:pPr eaLnBrk="1" hangingPunct="1"/>
            <a:r>
              <a:rPr lang="en-US" altLang="zh-CN"/>
              <a:t>5-</a:t>
            </a:r>
            <a:r>
              <a:rPr lang="zh-CN" altLang="en-US"/>
              <a:t>被测试样</a:t>
            </a:r>
            <a:endParaRPr lang="en-US" altLang="zh-CN"/>
          </a:p>
          <a:p>
            <a:pPr eaLnBrk="1" hangingPunct="1"/>
            <a:r>
              <a:rPr lang="en-US" altLang="zh-CN"/>
              <a:t>6-</a:t>
            </a:r>
            <a:r>
              <a:rPr lang="zh-CN" altLang="en-US"/>
              <a:t>上下探头</a:t>
            </a:r>
            <a:endParaRPr lang="en-US" altLang="zh-CN"/>
          </a:p>
          <a:p>
            <a:pPr eaLnBrk="1" hangingPunct="1"/>
            <a:r>
              <a:rPr lang="en-US" altLang="zh-CN"/>
              <a:t>C</a:t>
            </a:r>
            <a:r>
              <a:rPr lang="en-US" altLang="zh-CN" baseline="-25000"/>
              <a:t>1</a:t>
            </a:r>
            <a:r>
              <a:rPr lang="en-US" altLang="zh-CN"/>
              <a:t>-</a:t>
            </a:r>
            <a:r>
              <a:rPr lang="zh-CN" altLang="en-US"/>
              <a:t>被测试样并联电容</a:t>
            </a:r>
            <a:endParaRPr lang="en-US" altLang="zh-CN"/>
          </a:p>
          <a:p>
            <a:pPr eaLnBrk="1" hangingPunct="1"/>
            <a:r>
              <a:rPr lang="en-US" altLang="zh-CN"/>
              <a:t>C</a:t>
            </a:r>
            <a:r>
              <a:rPr lang="en-US" altLang="zh-CN" baseline="-25000"/>
              <a:t>2</a:t>
            </a:r>
            <a:r>
              <a:rPr lang="en-US" altLang="zh-CN"/>
              <a:t>-</a:t>
            </a:r>
            <a:r>
              <a:rPr lang="zh-CN" altLang="en-US"/>
              <a:t>比较试样并联电容</a:t>
            </a:r>
            <a:endParaRPr lang="en-US" altLang="zh-CN"/>
          </a:p>
          <a:p>
            <a:pPr eaLnBrk="1" hangingPunct="1"/>
            <a:r>
              <a:rPr lang="en-US" altLang="zh-CN"/>
              <a:t>V</a:t>
            </a:r>
            <a:r>
              <a:rPr lang="en-US" altLang="zh-CN" baseline="-25000"/>
              <a:t>1</a:t>
            </a:r>
            <a:r>
              <a:rPr lang="en-US" altLang="zh-CN"/>
              <a:t>-</a:t>
            </a:r>
            <a:r>
              <a:rPr lang="zh-CN" altLang="en-US"/>
              <a:t>被测试样输出电压</a:t>
            </a:r>
            <a:endParaRPr lang="en-US" altLang="zh-CN"/>
          </a:p>
          <a:p>
            <a:pPr eaLnBrk="1" hangingPunct="1"/>
            <a:r>
              <a:rPr lang="en-US" altLang="zh-CN"/>
              <a:t>V</a:t>
            </a:r>
            <a:r>
              <a:rPr lang="en-US" altLang="zh-CN" baseline="-25000"/>
              <a:t>2</a:t>
            </a:r>
            <a:r>
              <a:rPr lang="en-US" altLang="zh-CN"/>
              <a:t>-</a:t>
            </a:r>
            <a:r>
              <a:rPr lang="zh-CN" altLang="en-US"/>
              <a:t>比较试样输出电压</a:t>
            </a:r>
            <a:endParaRPr lang="en-US" altLang="zh-CN"/>
          </a:p>
        </p:txBody>
      </p:sp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3276600" y="6348413"/>
            <a:ext cx="2519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测量头原理示意图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19672" y="620688"/>
            <a:ext cx="5904656" cy="6502357"/>
          </a:xfrm>
          <a:prstGeom prst="rect">
            <a:avLst/>
          </a:prstGeom>
          <a:blipFill rotWithShape="1">
            <a:blip r:embed="rId2"/>
            <a:stretch>
              <a:fillRect l="-930" r="-2479"/>
            </a:stretch>
          </a:blipFill>
        </p:spPr>
        <p:txBody>
          <a:bodyPr/>
          <a:lstStyle/>
          <a:p>
            <a:r>
              <a:rPr lang="zh-CN" altLang="en-US">
                <a:noFill/>
              </a:rPr>
              <a:t> 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 b="1"/>
              <a:t>4. PZT</a:t>
            </a:r>
            <a:r>
              <a:rPr lang="zh-CN" altLang="en-US" sz="4000" b="1"/>
              <a:t>压电陶瓷</a:t>
            </a:r>
            <a:r>
              <a:rPr lang="en-US" altLang="zh-CN" sz="4000" b="1"/>
              <a:t>d</a:t>
            </a:r>
            <a:r>
              <a:rPr lang="en-US" altLang="zh-CN" sz="4000" b="1" baseline="-25000"/>
              <a:t>33</a:t>
            </a:r>
            <a:r>
              <a:rPr lang="zh-CN" altLang="en-US" sz="4000" b="1"/>
              <a:t>的测量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4721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b="1" u="sng" dirty="0"/>
              <a:t>3.</a:t>
            </a:r>
            <a:r>
              <a:rPr lang="zh-CN" altLang="en-US" sz="3600" b="1" u="sng" dirty="0"/>
              <a:t>操作方法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 </a:t>
            </a:r>
            <a:r>
              <a:rPr lang="en-US" altLang="zh-CN" sz="2800" b="1" dirty="0">
                <a:solidFill>
                  <a:srgbClr val="FF0000"/>
                </a:solidFill>
              </a:rPr>
              <a:t>3.1 </a:t>
            </a:r>
            <a:r>
              <a:rPr lang="zh-CN" altLang="en-US" sz="2800" b="1" dirty="0">
                <a:solidFill>
                  <a:srgbClr val="FF0000"/>
                </a:solidFill>
              </a:rPr>
              <a:t>测试前的准备工作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600" b="1" dirty="0"/>
              <a:t>           </a:t>
            </a:r>
            <a:r>
              <a:rPr lang="en-US" altLang="zh-CN" sz="2000" b="1" dirty="0"/>
              <a:t>3.1.1</a:t>
            </a:r>
            <a:r>
              <a:rPr lang="en-US" altLang="zh-CN" sz="2000" dirty="0"/>
              <a:t>  </a:t>
            </a:r>
            <a:r>
              <a:rPr lang="zh-CN" altLang="en-US" sz="2000" dirty="0"/>
              <a:t>用两根多芯电缆把测量头和仪器本体连接好，接通电源。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b="1" dirty="0"/>
              <a:t>         </a:t>
            </a:r>
            <a:r>
              <a:rPr lang="en-US" altLang="zh-CN" sz="2000" b="1" dirty="0"/>
              <a:t>3.1.2</a:t>
            </a:r>
            <a:r>
              <a:rPr lang="en-US" altLang="zh-CN" sz="2000" dirty="0"/>
              <a:t>  </a:t>
            </a:r>
            <a:r>
              <a:rPr lang="zh-CN" altLang="en-US" sz="2000" dirty="0"/>
              <a:t>把附件盒内的</a:t>
            </a:r>
            <a:r>
              <a:rPr lang="en-US" altLang="zh-CN" sz="2000" dirty="0"/>
              <a:t>Φ20</a:t>
            </a:r>
            <a:r>
              <a:rPr lang="zh-CN" altLang="en-US" sz="2000" dirty="0"/>
              <a:t>尼龙片插入测量头得上下探头之间，调节手轮，是尼龙片刚好压住为止。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b="1" dirty="0"/>
              <a:t>         </a:t>
            </a:r>
            <a:r>
              <a:rPr lang="en-US" altLang="zh-CN" sz="2000" b="1" dirty="0"/>
              <a:t>3.1.3</a:t>
            </a:r>
            <a:r>
              <a:rPr lang="en-US" altLang="zh-CN" sz="2000" dirty="0"/>
              <a:t>  </a:t>
            </a:r>
            <a:r>
              <a:rPr lang="zh-CN" altLang="en-US" sz="2000" dirty="0"/>
              <a:t>把仪器后面板上的“显示选择”开关置于“</a:t>
            </a:r>
            <a:r>
              <a:rPr lang="en-US" altLang="zh-CN" sz="2000" dirty="0"/>
              <a:t>d</a:t>
            </a:r>
            <a:r>
              <a:rPr lang="en-US" altLang="zh-CN" sz="2000" baseline="-25000" dirty="0"/>
              <a:t>33</a:t>
            </a:r>
            <a:r>
              <a:rPr lang="en-US" altLang="zh-CN" sz="2000" dirty="0"/>
              <a:t>”</a:t>
            </a:r>
            <a:r>
              <a:rPr lang="zh-CN" altLang="en-US" sz="2000" dirty="0"/>
              <a:t>一侧，此时前面板上右上方绿灯亮。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b="1" dirty="0"/>
              <a:t>         </a:t>
            </a:r>
            <a:r>
              <a:rPr lang="en-US" altLang="zh-CN" sz="2000" b="1" dirty="0"/>
              <a:t>3.1.4</a:t>
            </a:r>
            <a:r>
              <a:rPr lang="en-US" altLang="zh-CN" sz="2000" dirty="0"/>
              <a:t>  </a:t>
            </a:r>
            <a:r>
              <a:rPr lang="zh-CN" altLang="en-US" sz="2000" dirty="0"/>
              <a:t>仪器后面板设有“量程选择”开关，可根据需要选择。一般置于“</a:t>
            </a:r>
            <a:r>
              <a:rPr lang="en-US" altLang="zh-CN" sz="2000" dirty="0"/>
              <a:t>×1”</a:t>
            </a:r>
            <a:r>
              <a:rPr lang="zh-CN" altLang="en-US" sz="2000" dirty="0"/>
              <a:t>档即可，如材料的</a:t>
            </a:r>
            <a:r>
              <a:rPr lang="en-US" altLang="zh-CN" sz="2000" dirty="0"/>
              <a:t>d</a:t>
            </a:r>
            <a:r>
              <a:rPr lang="en-US" altLang="zh-CN" sz="2000" baseline="-25000" dirty="0"/>
              <a:t>33</a:t>
            </a:r>
            <a:r>
              <a:rPr lang="zh-CN" altLang="en-US" sz="2000" dirty="0"/>
              <a:t>值较低可置于“</a:t>
            </a:r>
            <a:r>
              <a:rPr lang="en-US" altLang="zh-CN" sz="2000" dirty="0"/>
              <a:t>×0.1”</a:t>
            </a:r>
            <a:r>
              <a:rPr lang="zh-CN" altLang="en-US" sz="2000" dirty="0"/>
              <a:t>档；但两档要分别为零。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b="1" dirty="0"/>
              <a:t>         </a:t>
            </a:r>
            <a:r>
              <a:rPr lang="en-US" altLang="zh-CN" sz="2000" b="1" dirty="0"/>
              <a:t>3.1.5  </a:t>
            </a:r>
            <a:r>
              <a:rPr lang="zh-CN" altLang="en-US" sz="2000" dirty="0"/>
              <a:t>按下“快速模式”，仪器通电预热</a:t>
            </a:r>
            <a:r>
              <a:rPr lang="en-US" altLang="zh-CN" sz="2000" dirty="0"/>
              <a:t>10</a:t>
            </a:r>
            <a:r>
              <a:rPr lang="zh-CN" altLang="en-US" sz="2000" dirty="0"/>
              <a:t>分钟后，调节“凋零”旋钮使面板表指示在“</a:t>
            </a:r>
            <a:r>
              <a:rPr lang="en-US" altLang="zh-CN" sz="2000" dirty="0"/>
              <a:t>0”</a:t>
            </a:r>
            <a:r>
              <a:rPr lang="zh-CN" altLang="en-US" sz="2000" dirty="0"/>
              <a:t>与“</a:t>
            </a:r>
            <a:r>
              <a:rPr lang="en-US" altLang="zh-CN" sz="2000" dirty="0"/>
              <a:t>-0”</a:t>
            </a:r>
            <a:r>
              <a:rPr lang="zh-CN" altLang="en-US" sz="2000" dirty="0"/>
              <a:t>之间跳动，跳动即完成，撤掉尼龙片开始测量。凋零一律在“快速模式”下进行，为减少测量误差，在测量过程中零点如有变化或换档时，需要从新凋零。</a:t>
            </a:r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 b="1"/>
              <a:t>4. PZT</a:t>
            </a:r>
            <a:r>
              <a:rPr lang="zh-CN" altLang="en-US" sz="4000" b="1"/>
              <a:t>压电陶瓷</a:t>
            </a:r>
            <a:r>
              <a:rPr lang="en-US" altLang="zh-CN" sz="4000" b="1"/>
              <a:t>d33</a:t>
            </a:r>
            <a:r>
              <a:rPr lang="zh-CN" altLang="en-US" sz="4000" b="1"/>
              <a:t>的测量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765175"/>
            <a:ext cx="8229600" cy="5949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3.2</a:t>
            </a:r>
            <a:r>
              <a:rPr lang="zh-CN" altLang="en-US" sz="2400" b="1">
                <a:solidFill>
                  <a:srgbClr val="FF0000"/>
                </a:solidFill>
              </a:rPr>
              <a:t>调节手轮的操作规范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200"/>
              <a:t>                </a:t>
            </a:r>
            <a:r>
              <a:rPr lang="zh-CN" altLang="en-US" sz="2000"/>
              <a:t>测试过程中，被测元件置于上下两探头之间，通过调节手轮使探头与样品刚好夹持住，静压力的影响尽量小。静压力过大，会引起压电非线性，甚至损坏测量头；静压力过小，会导致试样松动，指示值不稳定。测试“软性”材料和极薄的试样尤其要注意这一点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0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3.3“</a:t>
            </a:r>
            <a:r>
              <a:rPr lang="zh-CN" altLang="en-US" sz="2400" b="1">
                <a:solidFill>
                  <a:srgbClr val="FF0000"/>
                </a:solidFill>
              </a:rPr>
              <a:t>快速模式”测量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200"/>
              <a:t>               </a:t>
            </a:r>
            <a:r>
              <a:rPr lang="zh-CN" altLang="en-US" sz="2000"/>
              <a:t>快速模式即连续测量，被测元件均为极化后已放置一点时间并已彻底放电后的试样，此时“放电提示”红色发光二极管闪烁，随时提醒操作人员首先对压电元件放电后再进行测量，以避免损坏仪器。选择“快速模式”测量，每更换一个被测元件，表头会迅速显示</a:t>
            </a:r>
            <a:r>
              <a:rPr lang="en-US" altLang="zh-CN" sz="2000"/>
              <a:t>d</a:t>
            </a:r>
            <a:r>
              <a:rPr lang="en-US" altLang="zh-CN" sz="2000" baseline="-25000"/>
              <a:t>33</a:t>
            </a:r>
            <a:r>
              <a:rPr lang="zh-CN" altLang="en-US" sz="2000"/>
              <a:t>结果及正负极性。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0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3.4“</a:t>
            </a:r>
            <a:r>
              <a:rPr lang="zh-CN" altLang="en-US" sz="2400" b="1">
                <a:solidFill>
                  <a:srgbClr val="FF0000"/>
                </a:solidFill>
              </a:rPr>
              <a:t>安全模式”测量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200"/>
              <a:t>               </a:t>
            </a:r>
            <a:r>
              <a:rPr lang="zh-CN" altLang="en-US" sz="2000"/>
              <a:t>对于刚刚极化完的压电试样，在短时间内，即使多次放电也很难彻底放完，压电试样上仍然会存在少则几千伏，多则几万伏的电压。选择“安全模式”可使仪器在测量过程中能自动对被测元件进行放电，以确保仪器安全。在插入被测试样后，放电过程开始并自动完成，此时表头指示为零，按下“测量触发”键，表头才能显示出测量结果。每测一只元件，都要重复一次上述过程。在“安全模式”状态下，“放电提示”指示灯熄灭，“测量触发”按钮内的绿色发光二极管一直点亮。</a:t>
            </a:r>
          </a:p>
        </p:txBody>
      </p:sp>
      <p:sp>
        <p:nvSpPr>
          <p:cNvPr id="15363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 b="1"/>
              <a:t>4. PZT</a:t>
            </a:r>
            <a:r>
              <a:rPr lang="zh-CN" altLang="en-US" sz="4000" b="1"/>
              <a:t>压电陶瓷</a:t>
            </a:r>
            <a:r>
              <a:rPr lang="en-US" altLang="zh-CN" sz="4000" b="1"/>
              <a:t>d33</a:t>
            </a:r>
            <a:r>
              <a:rPr lang="zh-CN" altLang="en-US" sz="4000" b="1"/>
              <a:t>的测量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3.5 </a:t>
            </a:r>
            <a:r>
              <a:rPr lang="zh-CN" altLang="en-US" sz="2000" b="1">
                <a:solidFill>
                  <a:srgbClr val="FF0000"/>
                </a:solidFill>
              </a:rPr>
              <a:t>探头选择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/>
              <a:t>          随仪器一起提供有两种探头，为保证测量精度，至少试样的一面应为点接触，测量过程要求试样处于垂直、水平放置。一般推荐使用圆形探头（</a:t>
            </a:r>
            <a:r>
              <a:rPr lang="en-US" altLang="zh-CN" sz="2000"/>
              <a:t>A</a:t>
            </a:r>
            <a:r>
              <a:rPr lang="zh-CN" altLang="en-US" sz="2000"/>
              <a:t>型）。当被测试样为圆管、弧形、尺寸较薄、较大或很小时，下探头换成平探头（</a:t>
            </a:r>
            <a:r>
              <a:rPr lang="en-US" altLang="zh-CN" sz="2000"/>
              <a:t>B</a:t>
            </a:r>
            <a:r>
              <a:rPr lang="zh-CN" altLang="en-US" sz="2000"/>
              <a:t>）为好。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3.6 </a:t>
            </a:r>
            <a:r>
              <a:rPr lang="zh-CN" altLang="en-US" sz="2000" b="1">
                <a:solidFill>
                  <a:srgbClr val="FF0000"/>
                </a:solidFill>
              </a:rPr>
              <a:t>对大电容试样的修正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/>
              <a:t>          当被测试样的电容值</a:t>
            </a:r>
            <a:r>
              <a:rPr lang="en-US" altLang="zh-CN" sz="2000"/>
              <a:t>C</a:t>
            </a:r>
            <a:r>
              <a:rPr lang="en-US" altLang="zh-CN" sz="2000" baseline="-25000"/>
              <a:t>i</a:t>
            </a:r>
            <a:r>
              <a:rPr lang="zh-CN" altLang="en-US" sz="2000"/>
              <a:t>小于</a:t>
            </a:r>
            <a:r>
              <a:rPr lang="en-US" altLang="zh-CN" sz="2000"/>
              <a:t>0.01μF</a:t>
            </a:r>
            <a:r>
              <a:rPr lang="zh-CN" altLang="en-US" sz="2000"/>
              <a:t>（ </a:t>
            </a:r>
            <a:r>
              <a:rPr lang="en-US" altLang="zh-CN" sz="2000"/>
              <a:t>×1 </a:t>
            </a:r>
            <a:r>
              <a:rPr lang="zh-CN" altLang="en-US" sz="2000"/>
              <a:t>档），或小于</a:t>
            </a:r>
            <a:r>
              <a:rPr lang="en-US" altLang="zh-CN" sz="2000"/>
              <a:t>0.001μF</a:t>
            </a:r>
            <a:r>
              <a:rPr lang="zh-CN" altLang="en-US" sz="2000"/>
              <a:t>（ </a:t>
            </a:r>
            <a:r>
              <a:rPr lang="en-US" altLang="zh-CN" sz="2000"/>
              <a:t>×0.1 </a:t>
            </a:r>
            <a:r>
              <a:rPr lang="zh-CN" altLang="en-US" sz="2000"/>
              <a:t>档）时，其影响可忽略不计。当被测试样的电容值</a:t>
            </a:r>
            <a:r>
              <a:rPr lang="en-US" altLang="zh-CN" sz="2000"/>
              <a:t>C</a:t>
            </a:r>
            <a:r>
              <a:rPr lang="en-US" altLang="zh-CN" sz="2000" baseline="-25000"/>
              <a:t>i</a:t>
            </a:r>
            <a:r>
              <a:rPr lang="zh-CN" altLang="en-US" sz="2000"/>
              <a:t>大于</a:t>
            </a:r>
            <a:r>
              <a:rPr lang="en-US" altLang="zh-CN" sz="2000"/>
              <a:t>0.01μF</a:t>
            </a:r>
            <a:r>
              <a:rPr lang="zh-CN" altLang="en-US" sz="2000"/>
              <a:t>（ </a:t>
            </a:r>
            <a:r>
              <a:rPr lang="en-US" altLang="zh-CN" sz="2000"/>
              <a:t>×1 </a:t>
            </a:r>
            <a:r>
              <a:rPr lang="zh-CN" altLang="en-US" sz="2000"/>
              <a:t>档），或大于</a:t>
            </a:r>
            <a:r>
              <a:rPr lang="en-US" altLang="zh-CN" sz="2000"/>
              <a:t>0.001μF</a:t>
            </a:r>
            <a:r>
              <a:rPr lang="zh-CN" altLang="en-US" sz="2000"/>
              <a:t>（ </a:t>
            </a:r>
            <a:r>
              <a:rPr lang="en-US" altLang="zh-CN" sz="2000"/>
              <a:t>×0.1 </a:t>
            </a:r>
            <a:r>
              <a:rPr lang="zh-CN" altLang="en-US" sz="2000"/>
              <a:t>档）时，由于电容过大会造成附加的测量误差，故应对测量值按下式进行修正。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0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0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0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000"/>
              <a:t>d</a:t>
            </a:r>
            <a:r>
              <a:rPr lang="en-US" altLang="zh-CN" sz="2000" baseline="-25000"/>
              <a:t>33</a:t>
            </a:r>
            <a:r>
              <a:rPr lang="zh-CN" altLang="en-US" sz="2000"/>
              <a:t>修正值</a:t>
            </a:r>
            <a:r>
              <a:rPr lang="en-US" altLang="zh-CN" sz="2000"/>
              <a:t>= d</a:t>
            </a:r>
            <a:r>
              <a:rPr lang="en-US" altLang="zh-CN" sz="2000" baseline="-25000"/>
              <a:t>33</a:t>
            </a:r>
            <a:r>
              <a:rPr lang="zh-CN" altLang="en-US" sz="2000"/>
              <a:t>指示值</a:t>
            </a:r>
            <a:r>
              <a:rPr lang="en-US" altLang="zh-CN" sz="2000"/>
              <a:t>×</a:t>
            </a:r>
          </a:p>
          <a:p>
            <a:pPr eaLnBrk="1" hangingPunct="1">
              <a:lnSpc>
                <a:spcPct val="80000"/>
              </a:lnSpc>
            </a:pPr>
            <a:endParaRPr lang="en-US" altLang="zh-CN" sz="2000"/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3349625" y="4862513"/>
            <a:ext cx="2951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/>
              <a:t>（</a:t>
            </a:r>
            <a:r>
              <a:rPr lang="en-US" altLang="zh-CN"/>
              <a:t>1+ 10C</a:t>
            </a:r>
            <a:r>
              <a:rPr lang="en-US" altLang="zh-CN" sz="2000" baseline="-25000"/>
              <a:t>i</a:t>
            </a:r>
            <a:r>
              <a:rPr lang="zh-CN" altLang="en-US"/>
              <a:t>）     对</a:t>
            </a:r>
            <a:r>
              <a:rPr lang="en-US" altLang="zh-CN"/>
              <a:t>×0.1 </a:t>
            </a:r>
            <a:r>
              <a:rPr lang="zh-CN" altLang="en-US"/>
              <a:t>档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419475" y="3998913"/>
            <a:ext cx="25923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/>
              <a:t>（</a:t>
            </a:r>
            <a:r>
              <a:rPr lang="en-US" altLang="zh-CN"/>
              <a:t>1+ C</a:t>
            </a:r>
            <a:r>
              <a:rPr lang="en-US" altLang="zh-CN" sz="2000" baseline="-25000"/>
              <a:t>i</a:t>
            </a:r>
            <a:r>
              <a:rPr lang="zh-CN" altLang="en-US"/>
              <a:t>）     对</a:t>
            </a:r>
            <a:r>
              <a:rPr lang="en-US" altLang="zh-CN"/>
              <a:t>×1 </a:t>
            </a:r>
            <a:r>
              <a:rPr lang="zh-CN" altLang="en-US"/>
              <a:t>档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2052638" y="5870575"/>
            <a:ext cx="50403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/>
              <a:t>这里， </a:t>
            </a:r>
            <a:r>
              <a:rPr lang="en-US" altLang="zh-CN"/>
              <a:t>C</a:t>
            </a:r>
            <a:r>
              <a:rPr lang="en-US" altLang="zh-CN" sz="2000" baseline="-25000"/>
              <a:t>i</a:t>
            </a:r>
            <a:r>
              <a:rPr lang="zh-CN" altLang="en-US"/>
              <a:t>为以</a:t>
            </a:r>
            <a:r>
              <a:rPr lang="en-US" altLang="zh-CN"/>
              <a:t>μF</a:t>
            </a:r>
            <a:r>
              <a:rPr lang="zh-CN" altLang="en-US"/>
              <a:t>为单位的试样电容值</a:t>
            </a:r>
          </a:p>
        </p:txBody>
      </p:sp>
      <p:sp>
        <p:nvSpPr>
          <p:cNvPr id="16390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 b="1"/>
              <a:t>4. PZT</a:t>
            </a:r>
            <a:r>
              <a:rPr lang="zh-CN" altLang="en-US" sz="4000" b="1"/>
              <a:t>压电陶瓷</a:t>
            </a:r>
            <a:r>
              <a:rPr lang="en-US" altLang="zh-CN" sz="4000" b="1"/>
              <a:t>d33</a:t>
            </a:r>
            <a:r>
              <a:rPr lang="zh-CN" altLang="en-US" sz="4000" b="1"/>
              <a:t>的测量</a:t>
            </a:r>
          </a:p>
        </p:txBody>
      </p:sp>
      <p:sp>
        <p:nvSpPr>
          <p:cNvPr id="16391" name="AutoShape 8"/>
          <p:cNvSpPr>
            <a:spLocks/>
          </p:cNvSpPr>
          <p:nvPr/>
        </p:nvSpPr>
        <p:spPr bwMode="auto">
          <a:xfrm>
            <a:off x="3276600" y="3933825"/>
            <a:ext cx="71438" cy="1295400"/>
          </a:xfrm>
          <a:prstGeom prst="leftBrace">
            <a:avLst>
              <a:gd name="adj1" fmla="val 15111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zh-CN" altLang="en-US" sz="4000"/>
              <a:t>实验的注意事项及实验报告要求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1.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注意事项：</a:t>
            </a:r>
          </a:p>
          <a:p>
            <a:pPr eaLnBrk="1" hangingPunct="1">
              <a:buFontTx/>
              <a:buNone/>
              <a:defRPr/>
            </a:pPr>
            <a:r>
              <a:rPr lang="zh-CN" altLang="en-US" sz="2800" dirty="0"/>
              <a:t>    </a:t>
            </a:r>
            <a:r>
              <a:rPr lang="en-US" altLang="zh-CN" sz="2000" dirty="0"/>
              <a:t>1</a:t>
            </a:r>
            <a:r>
              <a:rPr lang="zh-CN" altLang="en-US" sz="2000" dirty="0"/>
              <a:t>）使用仪器设备之前，仪器至少预热</a:t>
            </a:r>
            <a:r>
              <a:rPr lang="en-US" altLang="zh-CN" sz="2000" dirty="0"/>
              <a:t>10</a:t>
            </a:r>
            <a:r>
              <a:rPr lang="zh-CN" altLang="en-US" sz="2000" dirty="0"/>
              <a:t>分钟；</a:t>
            </a:r>
          </a:p>
          <a:p>
            <a:pPr eaLnBrk="1" hangingPunct="1">
              <a:buFontTx/>
              <a:buNone/>
              <a:defRPr/>
            </a:pPr>
            <a:r>
              <a:rPr lang="zh-CN" altLang="en-US" sz="2000" dirty="0"/>
              <a:t>      </a:t>
            </a:r>
            <a:r>
              <a:rPr lang="en-US" altLang="zh-CN" sz="2000" dirty="0"/>
              <a:t>2</a:t>
            </a:r>
            <a:r>
              <a:rPr lang="zh-CN" altLang="en-US" sz="2000" dirty="0"/>
              <a:t>）测试之前必须进行调零，且在测试过程中零点如有变化或换档时，需重新调零；</a:t>
            </a:r>
          </a:p>
          <a:p>
            <a:pPr eaLnBrk="1" hangingPunct="1">
              <a:buFontTx/>
              <a:buNone/>
              <a:defRPr/>
            </a:pPr>
            <a:r>
              <a:rPr lang="zh-CN" altLang="en-US" sz="2000" dirty="0"/>
              <a:t>      </a:t>
            </a:r>
            <a:r>
              <a:rPr lang="en-US" altLang="zh-CN" sz="2000" dirty="0"/>
              <a:t>3</a:t>
            </a:r>
            <a:r>
              <a:rPr lang="zh-CN" altLang="en-US" sz="2000" dirty="0"/>
              <a:t>）测量头中的上、下探头要清洁光亮，保持良好的导电性</a:t>
            </a:r>
            <a:r>
              <a:rPr lang="zh-CN" altLang="en-US" sz="2400" dirty="0"/>
              <a:t>。</a:t>
            </a:r>
          </a:p>
          <a:p>
            <a:pPr eaLnBrk="1" hangingPunct="1">
              <a:buFontTx/>
              <a:buNone/>
              <a:defRPr/>
            </a:pPr>
            <a:r>
              <a:rPr lang="en-US" altLang="zh-CN" b="1" u="sng" dirty="0"/>
              <a:t>2.</a:t>
            </a:r>
            <a:r>
              <a:rPr lang="zh-CN" altLang="en-US" b="1" u="sng" dirty="0"/>
              <a:t>实验报告要求：</a:t>
            </a:r>
          </a:p>
          <a:p>
            <a:pPr eaLnBrk="1" hangingPunct="1">
              <a:buFontTx/>
              <a:buNone/>
              <a:defRPr/>
            </a:pPr>
            <a:r>
              <a:rPr lang="zh-CN" altLang="en-US" sz="2800" dirty="0"/>
              <a:t>    </a:t>
            </a:r>
            <a:r>
              <a:rPr lang="en-US" altLang="zh-CN" sz="2000" dirty="0"/>
              <a:t>1</a:t>
            </a:r>
            <a:r>
              <a:rPr lang="zh-CN" altLang="en-US" sz="2000" dirty="0"/>
              <a:t>）理解压电效应和掌握</a:t>
            </a:r>
            <a:r>
              <a:rPr lang="en-US" altLang="zh-CN" sz="2000" dirty="0"/>
              <a:t>PZT</a:t>
            </a:r>
            <a:r>
              <a:rPr lang="zh-CN" altLang="en-US" sz="2000" dirty="0"/>
              <a:t>的制备流程；</a:t>
            </a:r>
          </a:p>
          <a:p>
            <a:pPr eaLnBrk="1" hangingPunct="1">
              <a:buFontTx/>
              <a:buNone/>
              <a:defRPr/>
            </a:pPr>
            <a:r>
              <a:rPr lang="zh-CN" altLang="en-US" sz="2000" dirty="0"/>
              <a:t>      </a:t>
            </a:r>
            <a:r>
              <a:rPr lang="en-US" altLang="zh-CN" sz="2000" dirty="0"/>
              <a:t>2</a:t>
            </a:r>
            <a:r>
              <a:rPr lang="zh-CN" altLang="en-US" sz="2000" dirty="0"/>
              <a:t>）简要说明</a:t>
            </a:r>
            <a:r>
              <a:rPr lang="en-US" altLang="zh-CN" sz="2000" dirty="0"/>
              <a:t>PZT</a:t>
            </a:r>
            <a:r>
              <a:rPr lang="zh-CN" altLang="en-US" sz="2000" dirty="0"/>
              <a:t>压电陶瓷的</a:t>
            </a:r>
            <a:r>
              <a:rPr lang="en-US" altLang="zh-CN" sz="2000" dirty="0"/>
              <a:t>d</a:t>
            </a:r>
            <a:r>
              <a:rPr lang="en-US" altLang="zh-CN" sz="2000" baseline="-25000" dirty="0"/>
              <a:t>33</a:t>
            </a:r>
            <a:r>
              <a:rPr lang="zh-CN" altLang="en-US" sz="2000" dirty="0"/>
              <a:t>的测试过程；</a:t>
            </a:r>
          </a:p>
          <a:p>
            <a:pPr eaLnBrk="1" hangingPunct="1">
              <a:buFontTx/>
              <a:buNone/>
              <a:defRPr/>
            </a:pPr>
            <a:r>
              <a:rPr lang="zh-CN" altLang="en-US" sz="2000" dirty="0"/>
              <a:t>      </a:t>
            </a:r>
            <a:r>
              <a:rPr lang="en-US" altLang="zh-CN" sz="2000" dirty="0"/>
              <a:t>3</a:t>
            </a:r>
            <a:r>
              <a:rPr lang="zh-CN" altLang="en-US" sz="2000" dirty="0"/>
              <a:t>）实验报告用正规的报告纸书写，要求思路清晰、书写工整。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1861F2-F5F0-401B-A78F-30F0EC967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</a:rPr>
              <a:t>ZJ-3</a:t>
            </a:r>
            <a:r>
              <a:rPr lang="zh-CN" altLang="en-US" b="1" dirty="0">
                <a:solidFill>
                  <a:srgbClr val="FF0000"/>
                </a:solidFill>
              </a:rPr>
              <a:t>型</a:t>
            </a:r>
            <a:r>
              <a:rPr lang="en-US" altLang="zh-CN" b="1" dirty="0">
                <a:solidFill>
                  <a:srgbClr val="FF0000"/>
                </a:solidFill>
              </a:rPr>
              <a:t>D33</a:t>
            </a:r>
            <a:r>
              <a:rPr lang="zh-CN" altLang="en-US" b="1" dirty="0">
                <a:solidFill>
                  <a:srgbClr val="FF0000"/>
                </a:solidFill>
              </a:rPr>
              <a:t>测试仪主要技术参数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349806-BCF6-4229-8B00-03A6F729C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600" dirty="0">
                <a:latin typeface="+mn-ea"/>
              </a:rPr>
              <a:t>  </a:t>
            </a:r>
          </a:p>
          <a:p>
            <a:r>
              <a:rPr lang="en-US" altLang="zh-CN" sz="1600" dirty="0">
                <a:latin typeface="+mn-ea"/>
              </a:rPr>
              <a:t>ZJ-3</a:t>
            </a:r>
            <a:r>
              <a:rPr lang="zh-CN" altLang="zh-CN" sz="1600" dirty="0">
                <a:latin typeface="+mn-ea"/>
              </a:rPr>
              <a:t>型压电测试仪（静压电系数</a:t>
            </a:r>
            <a:r>
              <a:rPr lang="en-US" altLang="zh-CN" sz="1600" dirty="0">
                <a:latin typeface="+mn-ea"/>
              </a:rPr>
              <a:t>d33</a:t>
            </a:r>
            <a:r>
              <a:rPr lang="zh-CN" altLang="zh-CN" sz="1600" dirty="0">
                <a:latin typeface="+mn-ea"/>
              </a:rPr>
              <a:t>测量仪）是为测量压电材料的</a:t>
            </a:r>
            <a:r>
              <a:rPr lang="en-US" altLang="zh-CN" sz="1600" dirty="0">
                <a:latin typeface="+mn-ea"/>
              </a:rPr>
              <a:t>d33</a:t>
            </a:r>
            <a:r>
              <a:rPr lang="zh-CN" altLang="zh-CN" sz="1600" dirty="0">
                <a:latin typeface="+mn-ea"/>
              </a:rPr>
              <a:t>常数而设计的专用仪器，它可用来测量具有大压电常数的压电陶瓷，小压电常数的压电单晶及压电高分子材料。此外，也可测量任意取向压电单晶以及某些压电器件的等效压电</a:t>
            </a:r>
            <a:r>
              <a:rPr lang="en-US" altLang="zh-CN" sz="1600" dirty="0">
                <a:latin typeface="+mn-ea"/>
              </a:rPr>
              <a:t>d</a:t>
            </a:r>
            <a:r>
              <a:rPr lang="zh-CN" altLang="zh-CN" sz="1600" dirty="0">
                <a:latin typeface="+mn-ea"/>
              </a:rPr>
              <a:t>’</a:t>
            </a:r>
            <a:r>
              <a:rPr lang="en-US" altLang="zh-CN" sz="1600" dirty="0">
                <a:latin typeface="+mn-ea"/>
              </a:rPr>
              <a:t>33</a:t>
            </a:r>
            <a:r>
              <a:rPr lang="zh-CN" altLang="zh-CN" sz="1600" dirty="0">
                <a:latin typeface="+mn-ea"/>
              </a:rPr>
              <a:t>常数，仪器测量范围宽，分辨率细，可靠性高，操作简单，对试样大小及形状无特殊要求，圆片、圆环、圆管、方块、长条、柱形及半球壳等均可测量，测量结果和极性在三位半数字面板表上直接显示。</a:t>
            </a:r>
            <a:r>
              <a:rPr lang="en-US" altLang="zh-CN" sz="1600" dirty="0">
                <a:latin typeface="+mn-ea"/>
              </a:rPr>
              <a:t>ZJ-3</a:t>
            </a:r>
            <a:r>
              <a:rPr lang="zh-CN" altLang="zh-CN" sz="1600" dirty="0">
                <a:latin typeface="+mn-ea"/>
              </a:rPr>
              <a:t>型增加了对被测元件的放电保护、放电提示以及被测波形输出等功能，使得仪器在测量未放电（尤其是较大尺寸）的压电元件时具备了高电压放电提示及保护功能，本仪器是从事压电材料及压电元件生产、应用与研究部门的必备仪器。</a:t>
            </a:r>
            <a:endParaRPr lang="en-US" altLang="zh-CN" sz="1600" dirty="0">
              <a:latin typeface="+mn-ea"/>
            </a:endParaRPr>
          </a:p>
          <a:p>
            <a:r>
              <a:rPr lang="zh-CN" altLang="zh-CN" sz="1600" dirty="0">
                <a:latin typeface="+mn-ea"/>
              </a:rPr>
              <a:t>二、主要应用领域：无损检测超声检测，医疗超声检测，航空航天，石油天然器，汽车物联网，海军，工业，消费者程序等。</a:t>
            </a:r>
          </a:p>
          <a:p>
            <a:r>
              <a:rPr lang="zh-CN" altLang="zh-CN" sz="1600" dirty="0">
                <a:latin typeface="+mn-ea"/>
              </a:rPr>
              <a:t>三、参考标准</a:t>
            </a:r>
            <a:r>
              <a:rPr lang="en-US" altLang="zh-CN" sz="1600" dirty="0">
                <a:latin typeface="+mn-ea"/>
              </a:rPr>
              <a:t>:</a:t>
            </a:r>
            <a:br>
              <a:rPr lang="en-US" altLang="zh-CN" sz="1600" dirty="0">
                <a:latin typeface="+mn-ea"/>
              </a:rPr>
            </a:br>
            <a:r>
              <a:rPr lang="en-US" altLang="zh-CN" sz="1600" dirty="0">
                <a:latin typeface="+mn-ea"/>
              </a:rPr>
              <a:t>GB3389.4-82</a:t>
            </a:r>
            <a:r>
              <a:rPr lang="zh-CN" altLang="zh-CN" sz="1600" dirty="0">
                <a:latin typeface="+mn-ea"/>
              </a:rPr>
              <a:t>《压电陶瓷材料性能测试方法 纵向压电应变常数</a:t>
            </a:r>
            <a:r>
              <a:rPr lang="en-US" altLang="zh-CN" sz="1600" dirty="0">
                <a:latin typeface="+mn-ea"/>
              </a:rPr>
              <a:t>d33</a:t>
            </a:r>
            <a:r>
              <a:rPr lang="zh-CN" altLang="zh-CN" sz="1600" dirty="0">
                <a:latin typeface="+mn-ea"/>
              </a:rPr>
              <a:t>的静态测试》</a:t>
            </a:r>
          </a:p>
          <a:p>
            <a:r>
              <a:rPr lang="en-US" altLang="zh-CN" sz="1600" dirty="0">
                <a:latin typeface="+mn-ea"/>
              </a:rPr>
              <a:t>GB/T3389.5-1995</a:t>
            </a:r>
            <a:r>
              <a:rPr lang="zh-CN" altLang="zh-CN" sz="1600" dirty="0">
                <a:latin typeface="+mn-ea"/>
              </a:rPr>
              <a:t>《压电陶瓷材料性能测试方法 圆片厚度伸缩振动模式》</a:t>
            </a:r>
            <a:endParaRPr lang="en-US" altLang="zh-CN" sz="1600" dirty="0">
              <a:latin typeface="+mn-ea"/>
            </a:endParaRPr>
          </a:p>
          <a:p>
            <a:r>
              <a:rPr lang="en-US" altLang="zh-CN" sz="1400" dirty="0">
                <a:latin typeface="+mn-ea"/>
              </a:rPr>
              <a:t>GB000?Tj1.1/T3389.4-1982</a:t>
            </a:r>
            <a:r>
              <a:rPr lang="zh-CN" altLang="zh-CN" sz="1400" dirty="0">
                <a:latin typeface="+mn-ea"/>
              </a:rPr>
              <a:t>《压电陶瓷材料性能测试方法 柱体纵向长度伸缩振动模式》</a:t>
            </a:r>
          </a:p>
          <a:p>
            <a:r>
              <a:rPr lang="en-US" altLang="zh-CN" sz="1400" dirty="0">
                <a:latin typeface="+mn-ea"/>
              </a:rPr>
              <a:t>GB/T 3389.7-1986</a:t>
            </a:r>
            <a:r>
              <a:rPr lang="zh-CN" altLang="zh-CN" sz="1400" dirty="0">
                <a:latin typeface="+mn-ea"/>
              </a:rPr>
              <a:t>《压电陶瓷材料性能测试方法 强场介电性能的测试》</a:t>
            </a:r>
          </a:p>
          <a:p>
            <a:r>
              <a:rPr lang="en-US" altLang="zh-CN" sz="1400" dirty="0">
                <a:latin typeface="+mn-ea"/>
              </a:rPr>
              <a:t>GB/T3389.8-1986</a:t>
            </a:r>
            <a:r>
              <a:rPr lang="zh-CN" altLang="zh-CN" sz="1400" dirty="0">
                <a:latin typeface="+mn-ea"/>
              </a:rPr>
              <a:t>《压电陶瓷材料性能测试方法 热释电系数的测试》</a:t>
            </a:r>
          </a:p>
          <a:p>
            <a:endParaRPr lang="zh-CN" altLang="zh-CN" sz="1600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0798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DE7A7FE6-9A17-4A84-B68E-03062A816B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68313" y="993111"/>
            <a:ext cx="8174033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四、产品主要功能：</a:t>
            </a:r>
            <a:endParaRPr kumimoji="0" lang="zh-CN" altLang="zh-CN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﹡测量块体压电材料的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常数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﹡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测量具有大压电常数的压电陶瓷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﹡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测量小压电常数的压电单晶及压电高分子材料  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﹡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测量任意取向压电单晶以及某些压电器件的等效压电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d’33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常数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﹡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测量薄膜材料即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PVDF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等薄膜材料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常数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五、主要技术指标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rPr>
              <a:t> 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测量范围：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×1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挡：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到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2000pC/N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，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20 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至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4000pC/N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，可以升级到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10000PC/N.</a:t>
            </a:r>
            <a:b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×0.1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挡： 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到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200pC/N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，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 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至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400pC/N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。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可以配套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PZT-JH10/4/8/12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型压电极化装置使用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可以配套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ZJ-D33-YP15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压电压片机使用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误差：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×1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挡：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±2%±1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个数字，当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在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100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到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4000pC/N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；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宋体" panose="02010600030101010101" pitchFamily="2" charset="-122"/>
              </a:rPr>
              <a:t>计量标定标准样尺寸：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宋体" panose="02010600030101010101" pitchFamily="2" charset="-122"/>
              </a:rPr>
              <a:t>18mm*0.8mm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宋体" panose="02010600030101010101" pitchFamily="2" charset="-122"/>
              </a:rPr>
              <a:t>，老化时间：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宋体" panose="02010600030101010101" pitchFamily="2" charset="-122"/>
              </a:rPr>
              <a:t>2-3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宋体" panose="02010600030101010101" pitchFamily="2" charset="-122"/>
              </a:rPr>
              <a:t>年（评判压电测试仪准确性能的重要依据之一）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±5%±1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个数字，当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在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到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200pC/N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；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×0.1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挡：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±2%±1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个数字，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(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当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在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到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200pC/N)</a:t>
            </a:r>
            <a:b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±5%±1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个数字，当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d33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在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到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20pC/N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。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分辨率：   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×1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挡：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1 </a:t>
            </a:r>
            <a:r>
              <a:rPr kumimoji="0" lang="en-US" altLang="zh-CN" sz="140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pC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；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×0.1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挡：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0.1 </a:t>
            </a:r>
            <a:r>
              <a:rPr kumimoji="0" lang="en-US" altLang="zh-CN" sz="140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pC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/N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。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尺寸：施力装置：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Φ110×140mm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；仪器本体：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240×200×80mm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。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重量：施力装置：约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4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公斤；    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仪器本体：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公斤。</a:t>
            </a:r>
            <a:b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</a:b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电源：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220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伏，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50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赫，</a:t>
            </a:r>
            <a:r>
              <a:rPr kumimoji="0" lang="en-US" altLang="zh-CN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20</a:t>
            </a: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瓦。</a:t>
            </a:r>
            <a:endParaRPr kumimoji="0" lang="zh-CN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3910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2D1B9C-9679-4190-901F-EABCFB03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</a:rPr>
              <a:t>PZT-JH10/4</a:t>
            </a:r>
            <a:r>
              <a:rPr lang="zh-CN" altLang="en-US" b="1" dirty="0">
                <a:solidFill>
                  <a:srgbClr val="FF0000"/>
                </a:solidFill>
              </a:rPr>
              <a:t>型压电极化装置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8253671-4BB2-405E-9CDA-8DB84E292F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416416" y="1417638"/>
            <a:ext cx="6311167" cy="5096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600" dirty="0">
                <a:latin typeface="+mn-ea"/>
              </a:rPr>
              <a:t>PZT-JH10/4</a:t>
            </a:r>
            <a:r>
              <a:rPr lang="zh-CN" altLang="zh-CN" sz="1600" dirty="0">
                <a:latin typeface="+mn-ea"/>
              </a:rPr>
              <a:t>高压压电极化装置主要用于</a:t>
            </a:r>
            <a:r>
              <a:rPr lang="en-US" altLang="zh-CN" sz="1600" dirty="0">
                <a:latin typeface="+mn-ea"/>
              </a:rPr>
              <a:t>10KV</a:t>
            </a:r>
            <a:r>
              <a:rPr lang="zh-CN" altLang="zh-CN" sz="1600" dirty="0">
                <a:latin typeface="+mn-ea"/>
              </a:rPr>
              <a:t>以下压电陶瓷或其它压电材料的极化处理，广泛应用于高校及从事压电材料研究或生产的科研及生产单位。</a:t>
            </a:r>
          </a:p>
          <a:p>
            <a:r>
              <a:rPr lang="zh-CN" altLang="zh-CN" sz="1600" dirty="0">
                <a:latin typeface="+mn-ea"/>
              </a:rPr>
              <a:t>主要特点：</a:t>
            </a:r>
          </a:p>
          <a:p>
            <a:pPr lvl="0"/>
            <a:r>
              <a:rPr lang="zh-CN" altLang="zh-CN" sz="1600" dirty="0">
                <a:latin typeface="+mn-ea"/>
              </a:rPr>
              <a:t>能够同时极化</a:t>
            </a:r>
            <a:r>
              <a:rPr lang="en-US" altLang="zh-CN" sz="1600" dirty="0">
                <a:latin typeface="+mn-ea"/>
              </a:rPr>
              <a:t>1-4</a:t>
            </a:r>
            <a:r>
              <a:rPr lang="zh-CN" altLang="zh-CN" sz="1600" dirty="0">
                <a:latin typeface="+mn-ea"/>
              </a:rPr>
              <a:t>片试样</a:t>
            </a:r>
          </a:p>
          <a:p>
            <a:pPr lvl="0"/>
            <a:r>
              <a:rPr lang="zh-CN" altLang="zh-CN" sz="1600" dirty="0">
                <a:latin typeface="+mn-ea"/>
              </a:rPr>
              <a:t>提供三套测试夹具（可以测试粉末，单样品，及薄的压电陶瓷片）</a:t>
            </a:r>
            <a:r>
              <a:rPr lang="en-US" altLang="zh-CN" sz="1600" dirty="0">
                <a:latin typeface="+mn-ea"/>
              </a:rPr>
              <a:t> </a:t>
            </a:r>
            <a:endParaRPr lang="zh-CN" altLang="zh-CN" sz="1600" dirty="0">
              <a:latin typeface="+mn-ea"/>
            </a:endParaRPr>
          </a:p>
          <a:p>
            <a:r>
              <a:rPr lang="en-US" altLang="zh-CN" sz="1600" dirty="0">
                <a:latin typeface="+mn-ea"/>
              </a:rPr>
              <a:t>2. </a:t>
            </a:r>
            <a:r>
              <a:rPr lang="zh-CN" altLang="zh-CN" sz="1600" dirty="0">
                <a:latin typeface="+mn-ea"/>
              </a:rPr>
              <a:t>安全可靠，温度补偿快、恒温精度高</a:t>
            </a:r>
          </a:p>
          <a:p>
            <a:r>
              <a:rPr lang="en-US" altLang="zh-CN" sz="1600" dirty="0">
                <a:latin typeface="+mn-ea"/>
              </a:rPr>
              <a:t>3. </a:t>
            </a:r>
            <a:r>
              <a:rPr lang="zh-CN" altLang="zh-CN" sz="1600" dirty="0">
                <a:latin typeface="+mn-ea"/>
              </a:rPr>
              <a:t>每路当漏电流超过规定值时，都具有切断保护功能，不影响其它样片的极化，其它回路可按正常极化时间完成极化。</a:t>
            </a:r>
          </a:p>
          <a:p>
            <a:r>
              <a:rPr lang="en-US" altLang="zh-CN" sz="1600" dirty="0">
                <a:latin typeface="+mn-ea"/>
              </a:rPr>
              <a:t>4. </a:t>
            </a:r>
            <a:r>
              <a:rPr lang="zh-CN" altLang="zh-CN" sz="1600" dirty="0">
                <a:latin typeface="+mn-ea"/>
              </a:rPr>
              <a:t>任意夹持样品尺寸为</a:t>
            </a:r>
            <a:r>
              <a:rPr lang="en-US" altLang="zh-CN" sz="1600" dirty="0">
                <a:latin typeface="+mn-ea"/>
              </a:rPr>
              <a:t>3-40mm</a:t>
            </a:r>
            <a:r>
              <a:rPr lang="zh-CN" altLang="zh-CN" sz="1600" dirty="0">
                <a:latin typeface="+mn-ea"/>
              </a:rPr>
              <a:t>片方型或是圆型试样</a:t>
            </a:r>
          </a:p>
          <a:p>
            <a:r>
              <a:rPr lang="en-US" altLang="zh-CN" sz="1600" dirty="0">
                <a:latin typeface="+mn-ea"/>
              </a:rPr>
              <a:t>7</a:t>
            </a:r>
            <a:r>
              <a:rPr lang="zh-CN" altLang="zh-CN" sz="1600" dirty="0">
                <a:latin typeface="+mn-ea"/>
              </a:rPr>
              <a:t>、工作电源：</a:t>
            </a:r>
            <a:r>
              <a:rPr lang="en-US" altLang="zh-CN" sz="1600" dirty="0">
                <a:latin typeface="+mn-ea"/>
              </a:rPr>
              <a:t>AC220V  50/60HZ</a:t>
            </a:r>
            <a:endParaRPr lang="zh-CN" altLang="zh-CN" sz="1600" dirty="0">
              <a:latin typeface="+mn-ea"/>
            </a:endParaRPr>
          </a:p>
          <a:p>
            <a:r>
              <a:rPr lang="en-US" altLang="zh-CN" sz="1600" dirty="0">
                <a:latin typeface="+mn-ea"/>
              </a:rPr>
              <a:t>8</a:t>
            </a:r>
            <a:r>
              <a:rPr lang="zh-CN" altLang="zh-CN" sz="1600" dirty="0">
                <a:latin typeface="+mn-ea"/>
              </a:rPr>
              <a:t>、额定功率：</a:t>
            </a:r>
            <a:r>
              <a:rPr lang="en-US" altLang="zh-CN" sz="1600" dirty="0">
                <a:latin typeface="+mn-ea"/>
              </a:rPr>
              <a:t>2.0kw</a:t>
            </a:r>
            <a:endParaRPr lang="zh-CN" altLang="zh-CN" sz="1600" dirty="0">
              <a:latin typeface="+mn-ea"/>
            </a:endParaRPr>
          </a:p>
          <a:p>
            <a:r>
              <a:rPr lang="en-US" altLang="zh-CN" sz="1600" dirty="0">
                <a:latin typeface="+mn-ea"/>
              </a:rPr>
              <a:t>9</a:t>
            </a:r>
            <a:r>
              <a:rPr lang="zh-CN" altLang="zh-CN" sz="1600" dirty="0">
                <a:latin typeface="+mn-ea"/>
              </a:rPr>
              <a:t>、压电材料极化或耐压测试：</a:t>
            </a:r>
            <a:r>
              <a:rPr lang="en-US" altLang="zh-CN" sz="1600" dirty="0">
                <a:latin typeface="+mn-ea"/>
              </a:rPr>
              <a:t>DC</a:t>
            </a:r>
            <a:r>
              <a:rPr lang="zh-CN" altLang="zh-CN" sz="1600" dirty="0">
                <a:latin typeface="+mn-ea"/>
              </a:rPr>
              <a:t>：</a:t>
            </a:r>
            <a:r>
              <a:rPr lang="en-US" altLang="zh-CN" sz="1600" dirty="0">
                <a:latin typeface="+mn-ea"/>
              </a:rPr>
              <a:t>0-10KV</a:t>
            </a:r>
            <a:r>
              <a:rPr lang="zh-CN" altLang="zh-CN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±5</a:t>
            </a:r>
            <a:r>
              <a:rPr lang="zh-CN" altLang="zh-CN" sz="1600" dirty="0">
                <a:latin typeface="+mn-ea"/>
              </a:rPr>
              <a:t>％</a:t>
            </a:r>
            <a:r>
              <a:rPr lang="en-US" altLang="zh-CN" sz="1600" dirty="0">
                <a:latin typeface="+mn-ea"/>
              </a:rPr>
              <a:t>+2</a:t>
            </a:r>
            <a:r>
              <a:rPr lang="zh-CN" altLang="zh-CN" sz="1600" dirty="0">
                <a:latin typeface="+mn-ea"/>
              </a:rPr>
              <a:t>个字）连续可调</a:t>
            </a:r>
          </a:p>
          <a:p>
            <a:r>
              <a:rPr lang="en-US" altLang="zh-CN" sz="1600" dirty="0">
                <a:latin typeface="+mn-ea"/>
              </a:rPr>
              <a:t>10</a:t>
            </a:r>
            <a:r>
              <a:rPr lang="zh-CN" altLang="zh-CN" sz="1600" dirty="0">
                <a:latin typeface="+mn-ea"/>
              </a:rPr>
              <a:t>、总电流：</a:t>
            </a:r>
            <a:r>
              <a:rPr lang="en-US" altLang="zh-CN" sz="1600" dirty="0">
                <a:latin typeface="+mn-ea"/>
              </a:rPr>
              <a:t>10mA</a:t>
            </a:r>
            <a:endParaRPr lang="zh-CN" altLang="zh-CN" sz="1600" dirty="0">
              <a:latin typeface="+mn-ea"/>
            </a:endParaRPr>
          </a:p>
          <a:p>
            <a:r>
              <a:rPr lang="en-US" altLang="zh-CN" sz="1600" dirty="0">
                <a:latin typeface="+mn-ea"/>
              </a:rPr>
              <a:t>11</a:t>
            </a:r>
            <a:r>
              <a:rPr lang="zh-CN" altLang="zh-CN" sz="1600" dirty="0">
                <a:latin typeface="+mn-ea"/>
              </a:rPr>
              <a:t>、每路切断电流：</a:t>
            </a:r>
            <a:r>
              <a:rPr lang="en-US" altLang="zh-CN" sz="1600" dirty="0">
                <a:latin typeface="+mn-ea"/>
              </a:rPr>
              <a:t>0.5mA</a:t>
            </a:r>
            <a:endParaRPr lang="zh-CN" altLang="zh-CN" sz="1600" dirty="0"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186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8176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3600" b="1"/>
              <a:t>1.</a:t>
            </a:r>
            <a:r>
              <a:rPr lang="zh-CN" altLang="en-US" sz="3600" b="1"/>
              <a:t>压电材料的简介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63182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400" b="1" u="sng" dirty="0"/>
              <a:t>1.1 </a:t>
            </a:r>
            <a:r>
              <a:rPr lang="zh-CN" altLang="en-US" sz="4400" b="1" u="sng" dirty="0"/>
              <a:t>压电效应（</a:t>
            </a:r>
            <a:r>
              <a:rPr lang="en-US" altLang="zh-CN" sz="4400" b="1" u="sng" dirty="0"/>
              <a:t>ZJ-3</a:t>
            </a:r>
            <a:r>
              <a:rPr lang="zh-CN" altLang="en-US" sz="4400" b="1" u="sng" dirty="0"/>
              <a:t>型</a:t>
            </a:r>
            <a:r>
              <a:rPr lang="en-US" altLang="zh-CN" sz="4400" b="1" u="sng" dirty="0"/>
              <a:t>D33</a:t>
            </a:r>
            <a:r>
              <a:rPr lang="zh-CN" altLang="en-US" sz="4400" b="1" u="sng" dirty="0"/>
              <a:t>测试仪）</a:t>
            </a:r>
            <a:endParaRPr lang="zh-CN" altLang="en-US" sz="2000" b="1" u="sng" dirty="0"/>
          </a:p>
          <a:p>
            <a:pPr eaLnBrk="1" hangingPunct="1">
              <a:buFontTx/>
              <a:buNone/>
            </a:pPr>
            <a:endParaRPr lang="en-US" altLang="zh-CN" u="sng" dirty="0"/>
          </a:p>
        </p:txBody>
      </p:sp>
      <p:grpSp>
        <p:nvGrpSpPr>
          <p:cNvPr id="3076" name="组合 6"/>
          <p:cNvGrpSpPr>
            <a:grpSpLocks/>
          </p:cNvGrpSpPr>
          <p:nvPr/>
        </p:nvGrpSpPr>
        <p:grpSpPr bwMode="auto">
          <a:xfrm>
            <a:off x="1463675" y="1597025"/>
            <a:ext cx="4781550" cy="2881313"/>
            <a:chOff x="153910" y="1914884"/>
            <a:chExt cx="6313368" cy="3322800"/>
          </a:xfrm>
        </p:grpSpPr>
        <p:pic>
          <p:nvPicPr>
            <p:cNvPr id="3089" name="Picture 12" descr="压电原理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107"/>
            <a:stretch>
              <a:fillRect/>
            </a:stretch>
          </p:blipFill>
          <p:spPr bwMode="auto">
            <a:xfrm>
              <a:off x="153910" y="1916832"/>
              <a:ext cx="3053340" cy="3320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0" name="Picture 12" descr="压电原理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23" r="24409"/>
            <a:stretch>
              <a:fillRect/>
            </a:stretch>
          </p:blipFill>
          <p:spPr bwMode="auto">
            <a:xfrm>
              <a:off x="3406057" y="1914884"/>
              <a:ext cx="3061221" cy="332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7" name="组合 9"/>
          <p:cNvGrpSpPr>
            <a:grpSpLocks/>
          </p:cNvGrpSpPr>
          <p:nvPr/>
        </p:nvGrpSpPr>
        <p:grpSpPr bwMode="auto">
          <a:xfrm>
            <a:off x="6530975" y="1301750"/>
            <a:ext cx="1096963" cy="2749550"/>
            <a:chOff x="6487319" y="116632"/>
            <a:chExt cx="1097567" cy="2749550"/>
          </a:xfrm>
        </p:grpSpPr>
        <p:pic>
          <p:nvPicPr>
            <p:cNvPr id="3087" name="Picture 12" descr="压电原理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100" t="30270" r="15416" b="30168"/>
            <a:stretch>
              <a:fillRect/>
            </a:stretch>
          </p:blipFill>
          <p:spPr bwMode="auto">
            <a:xfrm>
              <a:off x="6487319" y="1052736"/>
              <a:ext cx="580396" cy="1085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085"/>
            <a:stretch>
              <a:fillRect/>
            </a:stretch>
          </p:blipFill>
          <p:spPr bwMode="auto">
            <a:xfrm>
              <a:off x="7111811" y="116632"/>
              <a:ext cx="473075" cy="2749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1916113" y="4292600"/>
            <a:ext cx="194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    </a:t>
            </a:r>
            <a:r>
              <a:rPr lang="zh-CN" altLang="en-US" b="1"/>
              <a:t>正压电效应</a:t>
            </a:r>
          </a:p>
        </p:txBody>
      </p:sp>
      <p:sp>
        <p:nvSpPr>
          <p:cNvPr id="3079" name="TextBox 13"/>
          <p:cNvSpPr txBox="1">
            <a:spLocks noChangeArrowheads="1"/>
          </p:cNvSpPr>
          <p:nvPr/>
        </p:nvSpPr>
        <p:spPr bwMode="auto">
          <a:xfrm>
            <a:off x="4565650" y="4292600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逆压电效应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63675" y="5553075"/>
            <a:ext cx="1493838" cy="5857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/>
              <a:t>机械能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87900" y="5553075"/>
            <a:ext cx="1504950" cy="5857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/>
              <a:t>  电能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3143250" y="5689600"/>
            <a:ext cx="1433513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3143250" y="5949950"/>
            <a:ext cx="1422400" cy="0"/>
          </a:xfrm>
          <a:prstGeom prst="straightConnector1">
            <a:avLst/>
          </a:prstGeom>
          <a:ln w="38100">
            <a:solidFill>
              <a:srgbClr val="00B05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4" name="TextBox 11"/>
          <p:cNvSpPr txBox="1">
            <a:spLocks noChangeArrowheads="1"/>
          </p:cNvSpPr>
          <p:nvPr/>
        </p:nvSpPr>
        <p:spPr bwMode="auto">
          <a:xfrm>
            <a:off x="3181350" y="5307013"/>
            <a:ext cx="1357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正压电效应</a:t>
            </a:r>
          </a:p>
        </p:txBody>
      </p:sp>
      <p:sp>
        <p:nvSpPr>
          <p:cNvPr id="3085" name="TextBox 12"/>
          <p:cNvSpPr txBox="1">
            <a:spLocks noChangeArrowheads="1"/>
          </p:cNvSpPr>
          <p:nvPr/>
        </p:nvSpPr>
        <p:spPr bwMode="auto">
          <a:xfrm>
            <a:off x="3208338" y="5973763"/>
            <a:ext cx="13573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逆压电效应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75" y="4471988"/>
            <a:ext cx="1819275" cy="16668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C9B198-CF06-4F17-826F-EE4EF9ECA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040560"/>
          </a:xfrm>
        </p:spPr>
        <p:txBody>
          <a:bodyPr/>
          <a:lstStyle/>
          <a:p>
            <a:r>
              <a:rPr lang="en-US" altLang="zh-CN" sz="1600" dirty="0">
                <a:latin typeface="+mn-ea"/>
              </a:rPr>
              <a:t>12</a:t>
            </a:r>
            <a:r>
              <a:rPr lang="zh-CN" altLang="zh-CN" sz="1600" dirty="0">
                <a:latin typeface="+mn-ea"/>
              </a:rPr>
              <a:t>、加热时间：可以自动设定 </a:t>
            </a:r>
          </a:p>
          <a:p>
            <a:r>
              <a:rPr lang="en-US" altLang="zh-CN" sz="1600" dirty="0">
                <a:latin typeface="+mn-ea"/>
              </a:rPr>
              <a:t>13</a:t>
            </a:r>
            <a:r>
              <a:rPr lang="zh-CN" altLang="zh-CN" sz="1600" dirty="0">
                <a:latin typeface="+mn-ea"/>
              </a:rPr>
              <a:t>、加热元件：优质电阻丝</a:t>
            </a:r>
          </a:p>
          <a:p>
            <a:r>
              <a:rPr lang="en-US" altLang="zh-CN" sz="1600" dirty="0">
                <a:latin typeface="+mn-ea"/>
              </a:rPr>
              <a:t>14</a:t>
            </a:r>
            <a:r>
              <a:rPr lang="zh-CN" altLang="zh-CN" sz="1600" dirty="0">
                <a:latin typeface="+mn-ea"/>
              </a:rPr>
              <a:t>、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zh-CN" sz="1600" dirty="0">
                <a:latin typeface="+mn-ea"/>
              </a:rPr>
              <a:t>次测试试样数量</a:t>
            </a:r>
            <a:r>
              <a:rPr lang="en-US" altLang="zh-CN" sz="1600" dirty="0">
                <a:latin typeface="+mn-ea"/>
              </a:rPr>
              <a:t>:</a:t>
            </a:r>
            <a:r>
              <a:rPr lang="zh-CN" altLang="zh-CN" sz="1600" dirty="0">
                <a:latin typeface="+mn-ea"/>
              </a:rPr>
              <a:t>可加载</a:t>
            </a:r>
            <a:r>
              <a:rPr lang="en-US" altLang="zh-CN" sz="1600" dirty="0">
                <a:latin typeface="+mn-ea"/>
              </a:rPr>
              <a:t>1-4</a:t>
            </a:r>
            <a:r>
              <a:rPr lang="zh-CN" altLang="zh-CN" sz="1600" dirty="0">
                <a:latin typeface="+mn-ea"/>
              </a:rPr>
              <a:t>片试样</a:t>
            </a:r>
          </a:p>
          <a:p>
            <a:r>
              <a:rPr lang="en-US" altLang="zh-CN" sz="1600" dirty="0">
                <a:latin typeface="+mn-ea"/>
              </a:rPr>
              <a:t>15</a:t>
            </a:r>
            <a:r>
              <a:rPr lang="zh-CN" altLang="zh-CN" sz="1600" dirty="0">
                <a:latin typeface="+mn-ea"/>
              </a:rPr>
              <a:t>、额定温度：</a:t>
            </a:r>
            <a:r>
              <a:rPr lang="en-US" altLang="zh-CN" sz="1600" dirty="0">
                <a:latin typeface="+mn-ea"/>
              </a:rPr>
              <a:t>≤180℃</a:t>
            </a:r>
            <a:endParaRPr lang="zh-CN" altLang="zh-CN" sz="1600" dirty="0">
              <a:latin typeface="+mn-ea"/>
            </a:endParaRPr>
          </a:p>
          <a:p>
            <a:r>
              <a:rPr lang="en-US" altLang="zh-CN" sz="1600" dirty="0">
                <a:latin typeface="+mn-ea"/>
              </a:rPr>
              <a:t>16</a:t>
            </a:r>
            <a:r>
              <a:rPr lang="zh-CN" altLang="zh-CN" sz="1600" dirty="0">
                <a:latin typeface="+mn-ea"/>
              </a:rPr>
              <a:t>、最高温度：</a:t>
            </a:r>
            <a:r>
              <a:rPr lang="en-US" altLang="zh-CN" sz="1600" dirty="0">
                <a:latin typeface="+mn-ea"/>
              </a:rPr>
              <a:t>200℃</a:t>
            </a:r>
            <a:endParaRPr lang="zh-CN" altLang="zh-CN" sz="1600" dirty="0">
              <a:latin typeface="+mn-ea"/>
            </a:endParaRPr>
          </a:p>
          <a:p>
            <a:r>
              <a:rPr lang="en-US" altLang="zh-CN" sz="1600" dirty="0">
                <a:latin typeface="+mn-ea"/>
              </a:rPr>
              <a:t>17</a:t>
            </a:r>
            <a:r>
              <a:rPr lang="zh-CN" altLang="zh-CN" sz="1600" dirty="0">
                <a:latin typeface="+mn-ea"/>
              </a:rPr>
              <a:t>、控温方式：智能化恒温控制（进口表），多段程序可控</a:t>
            </a:r>
          </a:p>
          <a:p>
            <a:r>
              <a:rPr lang="en-US" altLang="zh-CN" sz="1600" dirty="0">
                <a:latin typeface="+mn-ea"/>
              </a:rPr>
              <a:t>18</a:t>
            </a:r>
            <a:r>
              <a:rPr lang="zh-CN" altLang="zh-CN" sz="1600" dirty="0">
                <a:latin typeface="+mn-ea"/>
              </a:rPr>
              <a:t>、样片：样品尺寸为</a:t>
            </a:r>
            <a:r>
              <a:rPr lang="en-US" altLang="zh-CN" sz="1600" dirty="0">
                <a:latin typeface="+mn-ea"/>
              </a:rPr>
              <a:t>3-40mm</a:t>
            </a:r>
            <a:r>
              <a:rPr lang="zh-CN" altLang="zh-CN" sz="1600" dirty="0">
                <a:latin typeface="+mn-ea"/>
              </a:rPr>
              <a:t>片方型或是圆型试样</a:t>
            </a:r>
          </a:p>
          <a:p>
            <a:r>
              <a:rPr lang="en-US" altLang="zh-CN" sz="1600" dirty="0">
                <a:latin typeface="+mn-ea"/>
              </a:rPr>
              <a:t>19</a:t>
            </a:r>
            <a:r>
              <a:rPr lang="zh-CN" altLang="zh-CN" sz="1600" dirty="0">
                <a:latin typeface="+mn-ea"/>
              </a:rPr>
              <a:t>、外形尺寸</a:t>
            </a:r>
            <a:r>
              <a:rPr lang="en-US" altLang="zh-CN" sz="1600" dirty="0">
                <a:latin typeface="+mn-ea"/>
              </a:rPr>
              <a:t> </a:t>
            </a:r>
            <a:r>
              <a:rPr lang="zh-CN" altLang="zh-CN" sz="1600" dirty="0">
                <a:latin typeface="+mn-ea"/>
              </a:rPr>
              <a:t>： </a:t>
            </a:r>
            <a:r>
              <a:rPr lang="en-US" altLang="zh-CN" sz="1600" dirty="0">
                <a:latin typeface="+mn-ea"/>
              </a:rPr>
              <a:t>875*470*400</a:t>
            </a:r>
            <a:r>
              <a:rPr lang="zh-CN" altLang="zh-CN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mm)</a:t>
            </a:r>
          </a:p>
          <a:p>
            <a:endParaRPr lang="en-US" altLang="zh-CN" sz="1600" dirty="0">
              <a:latin typeface="+mn-ea"/>
            </a:endParaRPr>
          </a:p>
          <a:p>
            <a:endParaRPr lang="zh-CN" altLang="zh-CN" sz="1600" dirty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852D1C-D6B8-46EF-BC1D-86B8C9762A0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55681"/>
            <a:ext cx="2088232" cy="2086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8DFEE69-FCF3-4889-898E-BC260381D1D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29000"/>
            <a:ext cx="1800200" cy="21134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37277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C35C04-9271-4520-AE18-A62077909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</a:rPr>
              <a:t>ZJ-D33-YP15</a:t>
            </a:r>
            <a:r>
              <a:rPr lang="zh-CN" altLang="zh-CN" b="1" dirty="0">
                <a:solidFill>
                  <a:srgbClr val="FF0000"/>
                </a:solidFill>
              </a:rPr>
              <a:t>压电陶瓷压片机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6225342-7D19-462C-B7BA-6785C3BD82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04721" y="2113154"/>
            <a:ext cx="8412102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 ZJ-D33-YP15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压电陶瓷压片机，材料压片机，粉末陶瓷压片机，超导材料压片机，新型能源压片机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</a:rPr>
              <a:t>关键词：压片机，粉末，压片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二、应用范围：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粉末陶瓷压片，新材料压片，超导压片，新型电源，建材压片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三、特点：具有快速上压，快速退模，压力高，稳定性好，不漏油，无污染，维修简便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四、主要技术参数：</a:t>
            </a:r>
            <a:b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、压力范围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 0-30T</a:t>
            </a:r>
            <a:b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、系统压力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 0--30 MPa ( 300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Kgf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 /Cm*Cm )     </a:t>
            </a:r>
            <a:b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、油缸升程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 0--20 mm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，</a:t>
            </a:r>
            <a:b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、压力稳定性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:≤1MPa / 10min</a:t>
            </a:r>
            <a:b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5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、运动模式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带快速预紧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. </a:t>
            </a:r>
            <a:b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6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、工作空间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 160×160×150 mm</a:t>
            </a:r>
            <a:b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7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、外形尺寸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 270×200×450 mm</a:t>
            </a:r>
            <a:b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8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、重 量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: 30 kg</a:t>
            </a:r>
          </a:p>
          <a:p>
            <a:pPr marL="0" marR="0" lvl="0" indent="3048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9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、模具：直径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10mm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  <p:pic>
        <p:nvPicPr>
          <p:cNvPr id="4101" name="Picture 5" descr="fy15">
            <a:extLst>
              <a:ext uri="{FF2B5EF4-FFF2-40B4-BE49-F238E27FC236}">
                <a16:creationId xmlns:a16="http://schemas.microsoft.com/office/drawing/2014/main" id="{1F7E95F1-CF9D-4649-BE13-DF9EC4DAE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89040"/>
            <a:ext cx="1944216" cy="222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6183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9"/>
          <p:cNvGrpSpPr>
            <a:grpSpLocks/>
          </p:cNvGrpSpPr>
          <p:nvPr/>
        </p:nvGrpSpPr>
        <p:grpSpPr bwMode="auto">
          <a:xfrm>
            <a:off x="1562100" y="2482850"/>
            <a:ext cx="6267450" cy="4106863"/>
            <a:chOff x="1403648" y="1846263"/>
            <a:chExt cx="6268428" cy="4106862"/>
          </a:xfrm>
        </p:grpSpPr>
        <p:sp>
          <p:nvSpPr>
            <p:cNvPr id="8" name="AutoShape 7"/>
            <p:cNvSpPr>
              <a:spLocks noChangeAspect="1" noChangeArrowheads="1" noTextEdit="1"/>
            </p:cNvSpPr>
            <p:nvPr/>
          </p:nvSpPr>
          <p:spPr bwMode="gray">
            <a:xfrm flipH="1">
              <a:off x="4868114" y="3470276"/>
              <a:ext cx="909780" cy="12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4104" name="Group 9"/>
            <p:cNvGrpSpPr>
              <a:grpSpLocks/>
            </p:cNvGrpSpPr>
            <p:nvPr/>
          </p:nvGrpSpPr>
          <p:grpSpPr bwMode="auto">
            <a:xfrm>
              <a:off x="3048000" y="1846263"/>
              <a:ext cx="2998788" cy="1601787"/>
              <a:chOff x="1997" y="1314"/>
              <a:chExt cx="1889" cy="1009"/>
            </a:xfrm>
          </p:grpSpPr>
          <p:grpSp>
            <p:nvGrpSpPr>
              <p:cNvPr id="4117" name="Group 10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16" name="Oval 11"/>
                <p:cNvSpPr>
                  <a:spLocks noChangeArrowheads="1"/>
                </p:cNvSpPr>
                <p:nvPr/>
              </p:nvSpPr>
              <p:spPr bwMode="gray">
                <a:xfrm>
                  <a:off x="1998" y="1057"/>
                  <a:ext cx="1901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99FF"/>
                    </a:gs>
                    <a:gs pos="100000">
                      <a:srgbClr val="9999FF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7" name="Oval 12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1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99FF">
                        <a:gamma/>
                        <a:tint val="44314"/>
                        <a:invGamma/>
                      </a:srgbClr>
                    </a:gs>
                    <a:gs pos="100000">
                      <a:srgbClr val="9999FF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2" name="Oval 13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87" cy="845"/>
              </a:xfrm>
              <a:prstGeom prst="ellipse">
                <a:avLst/>
              </a:prstGeom>
              <a:gradFill rotWithShape="1">
                <a:gsLst>
                  <a:gs pos="0">
                    <a:srgbClr val="2CA3C8">
                      <a:gamma/>
                      <a:shade val="46275"/>
                      <a:invGamma/>
                    </a:srgbClr>
                  </a:gs>
                  <a:gs pos="100000">
                    <a:srgbClr val="2CA3C8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" name="Oval 14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46" cy="824"/>
              </a:xfrm>
              <a:prstGeom prst="ellipse">
                <a:avLst/>
              </a:prstGeom>
              <a:gradFill rotWithShape="1">
                <a:gsLst>
                  <a:gs pos="0">
                    <a:srgbClr val="2CA3C8">
                      <a:alpha val="0"/>
                    </a:srgbClr>
                  </a:gs>
                  <a:gs pos="100000">
                    <a:srgbClr val="2CA3C8">
                      <a:gamma/>
                      <a:tint val="34902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" name="Oval 15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66" cy="770"/>
              </a:xfrm>
              <a:prstGeom prst="ellipse">
                <a:avLst/>
              </a:prstGeom>
              <a:gradFill rotWithShape="1">
                <a:gsLst>
                  <a:gs pos="0">
                    <a:srgbClr val="2CA3C8">
                      <a:gamma/>
                      <a:shade val="79216"/>
                      <a:invGamma/>
                    </a:srgbClr>
                  </a:gs>
                  <a:gs pos="100000">
                    <a:srgbClr val="2CA3C8">
                      <a:alpha val="48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Oval 16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78" cy="624"/>
              </a:xfrm>
              <a:prstGeom prst="ellipse">
                <a:avLst/>
              </a:prstGeom>
              <a:gradFill rotWithShape="1">
                <a:gsLst>
                  <a:gs pos="0">
                    <a:srgbClr val="2CA3C8">
                      <a:gamma/>
                      <a:tint val="0"/>
                      <a:invGamma/>
                    </a:srgbClr>
                  </a:gs>
                  <a:gs pos="100000">
                    <a:srgbClr val="2CA3C8">
                      <a:alpha val="38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105" name="Text Box 17"/>
            <p:cNvSpPr txBox="1">
              <a:spLocks noChangeArrowheads="1"/>
            </p:cNvSpPr>
            <p:nvPr/>
          </p:nvSpPr>
          <p:spPr bwMode="auto">
            <a:xfrm>
              <a:off x="3789363" y="2046288"/>
              <a:ext cx="1422400" cy="830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rgbClr val="000000"/>
                  </a:solidFill>
                </a:rPr>
                <a:t>压电陶瓷</a:t>
              </a:r>
              <a:endParaRPr lang="en-US" altLang="zh-CN" sz="2400" b="1">
                <a:solidFill>
                  <a:srgbClr val="000000"/>
                </a:solidFill>
              </a:endParaRPr>
            </a:p>
            <a:p>
              <a:pPr algn="ctr"/>
              <a:r>
                <a:rPr lang="zh-CN" altLang="en-US" sz="2400" b="1">
                  <a:solidFill>
                    <a:srgbClr val="000000"/>
                  </a:solidFill>
                </a:rPr>
                <a:t>材料</a:t>
              </a:r>
              <a:endParaRPr lang="en-US" altLang="zh-CN" sz="2400" b="1">
                <a:solidFill>
                  <a:srgbClr val="000000"/>
                </a:solidFill>
              </a:endParaRPr>
            </a:p>
          </p:txBody>
        </p:sp>
        <p:sp>
          <p:nvSpPr>
            <p:cNvPr id="4106" name="TextBox 19"/>
            <p:cNvSpPr txBox="1">
              <a:spLocks noChangeArrowheads="1"/>
            </p:cNvSpPr>
            <p:nvPr/>
          </p:nvSpPr>
          <p:spPr bwMode="auto">
            <a:xfrm>
              <a:off x="4300538" y="3741738"/>
              <a:ext cx="461962" cy="148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按应用要求</a:t>
              </a:r>
            </a:p>
          </p:txBody>
        </p:sp>
        <p:grpSp>
          <p:nvGrpSpPr>
            <p:cNvPr id="4107" name="组合 2"/>
            <p:cNvGrpSpPr>
              <a:grpSpLocks/>
            </p:cNvGrpSpPr>
            <p:nvPr/>
          </p:nvGrpSpPr>
          <p:grpSpPr bwMode="auto">
            <a:xfrm>
              <a:off x="1403648" y="3473450"/>
              <a:ext cx="2722265" cy="2479675"/>
              <a:chOff x="1403648" y="3473450"/>
              <a:chExt cx="2722265" cy="2479675"/>
            </a:xfrm>
          </p:grpSpPr>
          <p:sp>
            <p:nvSpPr>
              <p:cNvPr id="5" name="AutoShape 4"/>
              <p:cNvSpPr>
                <a:spLocks noChangeArrowheads="1"/>
              </p:cNvSpPr>
              <p:nvPr/>
            </p:nvSpPr>
            <p:spPr bwMode="auto">
              <a:xfrm>
                <a:off x="1619582" y="3570288"/>
                <a:ext cx="1810033" cy="2382837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1D528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99CCFF"/>
                        </a:gs>
                        <a:gs pos="100000">
                          <a:srgbClr val="99CCFF">
                            <a:gamma/>
                            <a:tint val="27451"/>
                            <a:invGamma/>
                          </a:srgb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1D528D"/>
                  </a:solidFill>
                </a:endParaRPr>
              </a:p>
            </p:txBody>
          </p:sp>
          <p:sp>
            <p:nvSpPr>
              <p:cNvPr id="4114" name="Text Box 5"/>
              <p:cNvSpPr txBox="1">
                <a:spLocks noChangeArrowheads="1"/>
              </p:cNvSpPr>
              <p:nvPr/>
            </p:nvSpPr>
            <p:spPr bwMode="auto">
              <a:xfrm>
                <a:off x="1403648" y="3770313"/>
                <a:ext cx="1872952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2000" b="1">
                    <a:solidFill>
                      <a:srgbClr val="000000"/>
                    </a:solidFill>
                  </a:rPr>
                  <a:t> “硬”性材料</a:t>
                </a:r>
                <a:r>
                  <a:rPr lang="en-US" altLang="zh-CN" sz="1400">
                    <a:solidFill>
                      <a:srgbClr val="000000"/>
                    </a:solidFill>
                  </a:rPr>
                  <a:t>.</a:t>
                </a:r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gray">
              <a:xfrm>
                <a:off x="3223207" y="3473451"/>
                <a:ext cx="903429" cy="1241424"/>
              </a:xfrm>
              <a:custGeom>
                <a:avLst/>
                <a:gdLst>
                  <a:gd name="T0" fmla="*/ 580 w 580"/>
                  <a:gd name="T1" fmla="*/ 0 h 798"/>
                  <a:gd name="T2" fmla="*/ 578 w 580"/>
                  <a:gd name="T3" fmla="*/ 90 h 798"/>
                  <a:gd name="T4" fmla="*/ 568 w 580"/>
                  <a:gd name="T5" fmla="*/ 174 h 798"/>
                  <a:gd name="T6" fmla="*/ 552 w 580"/>
                  <a:gd name="T7" fmla="*/ 252 h 798"/>
                  <a:gd name="T8" fmla="*/ 526 w 580"/>
                  <a:gd name="T9" fmla="*/ 324 h 798"/>
                  <a:gd name="T10" fmla="*/ 494 w 580"/>
                  <a:gd name="T11" fmla="*/ 390 h 798"/>
                  <a:gd name="T12" fmla="*/ 452 w 580"/>
                  <a:gd name="T13" fmla="*/ 450 h 798"/>
                  <a:gd name="T14" fmla="*/ 402 w 580"/>
                  <a:gd name="T15" fmla="*/ 508 h 798"/>
                  <a:gd name="T16" fmla="*/ 342 w 580"/>
                  <a:gd name="T17" fmla="*/ 560 h 798"/>
                  <a:gd name="T18" fmla="*/ 270 w 580"/>
                  <a:gd name="T19" fmla="*/ 610 h 798"/>
                  <a:gd name="T20" fmla="*/ 188 w 580"/>
                  <a:gd name="T21" fmla="*/ 656 h 798"/>
                  <a:gd name="T22" fmla="*/ 188 w 580"/>
                  <a:gd name="T23" fmla="*/ 798 h 798"/>
                  <a:gd name="T24" fmla="*/ 0 w 580"/>
                  <a:gd name="T25" fmla="*/ 514 h 798"/>
                  <a:gd name="T26" fmla="*/ 188 w 580"/>
                  <a:gd name="T27" fmla="*/ 230 h 798"/>
                  <a:gd name="T28" fmla="*/ 188 w 580"/>
                  <a:gd name="T29" fmla="*/ 372 h 798"/>
                  <a:gd name="T30" fmla="*/ 224 w 580"/>
                  <a:gd name="T31" fmla="*/ 368 h 798"/>
                  <a:gd name="T32" fmla="*/ 264 w 580"/>
                  <a:gd name="T33" fmla="*/ 356 h 798"/>
                  <a:gd name="T34" fmla="*/ 306 w 580"/>
                  <a:gd name="T35" fmla="*/ 336 h 798"/>
                  <a:gd name="T36" fmla="*/ 348 w 580"/>
                  <a:gd name="T37" fmla="*/ 310 h 798"/>
                  <a:gd name="T38" fmla="*/ 392 w 580"/>
                  <a:gd name="T39" fmla="*/ 280 h 798"/>
                  <a:gd name="T40" fmla="*/ 432 w 580"/>
                  <a:gd name="T41" fmla="*/ 246 h 798"/>
                  <a:gd name="T42" fmla="*/ 472 w 580"/>
                  <a:gd name="T43" fmla="*/ 208 h 798"/>
                  <a:gd name="T44" fmla="*/ 506 w 580"/>
                  <a:gd name="T45" fmla="*/ 166 h 798"/>
                  <a:gd name="T46" fmla="*/ 536 w 580"/>
                  <a:gd name="T47" fmla="*/ 124 h 798"/>
                  <a:gd name="T48" fmla="*/ 558 w 580"/>
                  <a:gd name="T49" fmla="*/ 82 h 798"/>
                  <a:gd name="T50" fmla="*/ 574 w 580"/>
                  <a:gd name="T51" fmla="*/ 40 h 798"/>
                  <a:gd name="T52" fmla="*/ 578 w 580"/>
                  <a:gd name="T53" fmla="*/ 0 h 798"/>
                  <a:gd name="T54" fmla="*/ 580 w 580"/>
                  <a:gd name="T55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0" h="798">
                    <a:moveTo>
                      <a:pt x="580" y="0"/>
                    </a:moveTo>
                    <a:lnTo>
                      <a:pt x="578" y="90"/>
                    </a:lnTo>
                    <a:lnTo>
                      <a:pt x="568" y="174"/>
                    </a:lnTo>
                    <a:lnTo>
                      <a:pt x="552" y="252"/>
                    </a:lnTo>
                    <a:lnTo>
                      <a:pt x="526" y="324"/>
                    </a:lnTo>
                    <a:lnTo>
                      <a:pt x="494" y="390"/>
                    </a:lnTo>
                    <a:lnTo>
                      <a:pt x="452" y="450"/>
                    </a:lnTo>
                    <a:lnTo>
                      <a:pt x="402" y="508"/>
                    </a:lnTo>
                    <a:lnTo>
                      <a:pt x="342" y="560"/>
                    </a:lnTo>
                    <a:lnTo>
                      <a:pt x="270" y="610"/>
                    </a:lnTo>
                    <a:lnTo>
                      <a:pt x="188" y="656"/>
                    </a:lnTo>
                    <a:lnTo>
                      <a:pt x="188" y="798"/>
                    </a:lnTo>
                    <a:lnTo>
                      <a:pt x="0" y="514"/>
                    </a:lnTo>
                    <a:lnTo>
                      <a:pt x="188" y="230"/>
                    </a:lnTo>
                    <a:lnTo>
                      <a:pt x="188" y="372"/>
                    </a:lnTo>
                    <a:lnTo>
                      <a:pt x="224" y="368"/>
                    </a:lnTo>
                    <a:lnTo>
                      <a:pt x="264" y="356"/>
                    </a:lnTo>
                    <a:lnTo>
                      <a:pt x="306" y="336"/>
                    </a:lnTo>
                    <a:lnTo>
                      <a:pt x="348" y="310"/>
                    </a:lnTo>
                    <a:lnTo>
                      <a:pt x="392" y="280"/>
                    </a:lnTo>
                    <a:lnTo>
                      <a:pt x="432" y="246"/>
                    </a:lnTo>
                    <a:lnTo>
                      <a:pt x="472" y="208"/>
                    </a:lnTo>
                    <a:lnTo>
                      <a:pt x="506" y="166"/>
                    </a:lnTo>
                    <a:lnTo>
                      <a:pt x="536" y="124"/>
                    </a:lnTo>
                    <a:lnTo>
                      <a:pt x="558" y="82"/>
                    </a:lnTo>
                    <a:lnTo>
                      <a:pt x="574" y="40"/>
                    </a:lnTo>
                    <a:lnTo>
                      <a:pt x="578" y="0"/>
                    </a:lnTo>
                    <a:lnTo>
                      <a:pt x="58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tint val="31765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A06C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16" name="TextBox 20"/>
              <p:cNvSpPr txBox="1">
                <a:spLocks noChangeArrowheads="1"/>
              </p:cNvSpPr>
              <p:nvPr/>
            </p:nvSpPr>
            <p:spPr bwMode="auto">
              <a:xfrm>
                <a:off x="1907703" y="4130777"/>
                <a:ext cx="1314921" cy="1815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/>
                  <a:t>能承受较高水平电激励和机械应力，适用于高电压、高功率发射器件和传感器</a:t>
                </a:r>
              </a:p>
            </p:txBody>
          </p:sp>
        </p:grpSp>
        <p:grpSp>
          <p:nvGrpSpPr>
            <p:cNvPr id="4108" name="组合 5"/>
            <p:cNvGrpSpPr>
              <a:grpSpLocks/>
            </p:cNvGrpSpPr>
            <p:nvPr/>
          </p:nvGrpSpPr>
          <p:grpSpPr bwMode="auto">
            <a:xfrm>
              <a:off x="4878945" y="3466983"/>
              <a:ext cx="2793131" cy="2479676"/>
              <a:chOff x="4875213" y="3473450"/>
              <a:chExt cx="2973387" cy="2615964"/>
            </a:xfrm>
          </p:grpSpPr>
          <p:sp>
            <p:nvSpPr>
              <p:cNvPr id="4" name="AutoShape 3"/>
              <p:cNvSpPr>
                <a:spLocks noChangeArrowheads="1"/>
              </p:cNvSpPr>
              <p:nvPr/>
            </p:nvSpPr>
            <p:spPr bwMode="auto">
              <a:xfrm>
                <a:off x="5631039" y="3570710"/>
                <a:ext cx="2048539" cy="2518826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1D528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99CCFF"/>
                        </a:gs>
                        <a:gs pos="100000">
                          <a:srgbClr val="99CCFF">
                            <a:gamma/>
                            <a:tint val="27451"/>
                            <a:invGamma/>
                          </a:srgb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1D528D"/>
                  </a:solidFill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gray">
              <a:xfrm flipH="1">
                <a:off x="4875514" y="3473574"/>
                <a:ext cx="902574" cy="1240990"/>
              </a:xfrm>
              <a:custGeom>
                <a:avLst/>
                <a:gdLst>
                  <a:gd name="T0" fmla="*/ 580 w 580"/>
                  <a:gd name="T1" fmla="*/ 0 h 798"/>
                  <a:gd name="T2" fmla="*/ 578 w 580"/>
                  <a:gd name="T3" fmla="*/ 90 h 798"/>
                  <a:gd name="T4" fmla="*/ 568 w 580"/>
                  <a:gd name="T5" fmla="*/ 174 h 798"/>
                  <a:gd name="T6" fmla="*/ 552 w 580"/>
                  <a:gd name="T7" fmla="*/ 252 h 798"/>
                  <a:gd name="T8" fmla="*/ 526 w 580"/>
                  <a:gd name="T9" fmla="*/ 324 h 798"/>
                  <a:gd name="T10" fmla="*/ 494 w 580"/>
                  <a:gd name="T11" fmla="*/ 390 h 798"/>
                  <a:gd name="T12" fmla="*/ 452 w 580"/>
                  <a:gd name="T13" fmla="*/ 450 h 798"/>
                  <a:gd name="T14" fmla="*/ 402 w 580"/>
                  <a:gd name="T15" fmla="*/ 508 h 798"/>
                  <a:gd name="T16" fmla="*/ 342 w 580"/>
                  <a:gd name="T17" fmla="*/ 560 h 798"/>
                  <a:gd name="T18" fmla="*/ 270 w 580"/>
                  <a:gd name="T19" fmla="*/ 610 h 798"/>
                  <a:gd name="T20" fmla="*/ 188 w 580"/>
                  <a:gd name="T21" fmla="*/ 656 h 798"/>
                  <a:gd name="T22" fmla="*/ 188 w 580"/>
                  <a:gd name="T23" fmla="*/ 798 h 798"/>
                  <a:gd name="T24" fmla="*/ 0 w 580"/>
                  <a:gd name="T25" fmla="*/ 514 h 798"/>
                  <a:gd name="T26" fmla="*/ 188 w 580"/>
                  <a:gd name="T27" fmla="*/ 230 h 798"/>
                  <a:gd name="T28" fmla="*/ 188 w 580"/>
                  <a:gd name="T29" fmla="*/ 372 h 798"/>
                  <a:gd name="T30" fmla="*/ 224 w 580"/>
                  <a:gd name="T31" fmla="*/ 368 h 798"/>
                  <a:gd name="T32" fmla="*/ 264 w 580"/>
                  <a:gd name="T33" fmla="*/ 356 h 798"/>
                  <a:gd name="T34" fmla="*/ 306 w 580"/>
                  <a:gd name="T35" fmla="*/ 336 h 798"/>
                  <a:gd name="T36" fmla="*/ 348 w 580"/>
                  <a:gd name="T37" fmla="*/ 310 h 798"/>
                  <a:gd name="T38" fmla="*/ 392 w 580"/>
                  <a:gd name="T39" fmla="*/ 280 h 798"/>
                  <a:gd name="T40" fmla="*/ 432 w 580"/>
                  <a:gd name="T41" fmla="*/ 246 h 798"/>
                  <a:gd name="T42" fmla="*/ 472 w 580"/>
                  <a:gd name="T43" fmla="*/ 208 h 798"/>
                  <a:gd name="T44" fmla="*/ 506 w 580"/>
                  <a:gd name="T45" fmla="*/ 166 h 798"/>
                  <a:gd name="T46" fmla="*/ 536 w 580"/>
                  <a:gd name="T47" fmla="*/ 124 h 798"/>
                  <a:gd name="T48" fmla="*/ 558 w 580"/>
                  <a:gd name="T49" fmla="*/ 82 h 798"/>
                  <a:gd name="T50" fmla="*/ 574 w 580"/>
                  <a:gd name="T51" fmla="*/ 40 h 798"/>
                  <a:gd name="T52" fmla="*/ 578 w 580"/>
                  <a:gd name="T53" fmla="*/ 0 h 798"/>
                  <a:gd name="T54" fmla="*/ 580 w 580"/>
                  <a:gd name="T55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0" h="798">
                    <a:moveTo>
                      <a:pt x="580" y="0"/>
                    </a:moveTo>
                    <a:lnTo>
                      <a:pt x="578" y="90"/>
                    </a:lnTo>
                    <a:lnTo>
                      <a:pt x="568" y="174"/>
                    </a:lnTo>
                    <a:lnTo>
                      <a:pt x="552" y="252"/>
                    </a:lnTo>
                    <a:lnTo>
                      <a:pt x="526" y="324"/>
                    </a:lnTo>
                    <a:lnTo>
                      <a:pt x="494" y="390"/>
                    </a:lnTo>
                    <a:lnTo>
                      <a:pt x="452" y="450"/>
                    </a:lnTo>
                    <a:lnTo>
                      <a:pt x="402" y="508"/>
                    </a:lnTo>
                    <a:lnTo>
                      <a:pt x="342" y="560"/>
                    </a:lnTo>
                    <a:lnTo>
                      <a:pt x="270" y="610"/>
                    </a:lnTo>
                    <a:lnTo>
                      <a:pt x="188" y="656"/>
                    </a:lnTo>
                    <a:lnTo>
                      <a:pt x="188" y="798"/>
                    </a:lnTo>
                    <a:lnTo>
                      <a:pt x="0" y="514"/>
                    </a:lnTo>
                    <a:lnTo>
                      <a:pt x="188" y="230"/>
                    </a:lnTo>
                    <a:lnTo>
                      <a:pt x="188" y="372"/>
                    </a:lnTo>
                    <a:lnTo>
                      <a:pt x="224" y="368"/>
                    </a:lnTo>
                    <a:lnTo>
                      <a:pt x="264" y="356"/>
                    </a:lnTo>
                    <a:lnTo>
                      <a:pt x="306" y="336"/>
                    </a:lnTo>
                    <a:lnTo>
                      <a:pt x="348" y="310"/>
                    </a:lnTo>
                    <a:lnTo>
                      <a:pt x="392" y="280"/>
                    </a:lnTo>
                    <a:lnTo>
                      <a:pt x="432" y="246"/>
                    </a:lnTo>
                    <a:lnTo>
                      <a:pt x="472" y="208"/>
                    </a:lnTo>
                    <a:lnTo>
                      <a:pt x="506" y="166"/>
                    </a:lnTo>
                    <a:lnTo>
                      <a:pt x="536" y="124"/>
                    </a:lnTo>
                    <a:lnTo>
                      <a:pt x="558" y="82"/>
                    </a:lnTo>
                    <a:lnTo>
                      <a:pt x="574" y="40"/>
                    </a:lnTo>
                    <a:lnTo>
                      <a:pt x="578" y="0"/>
                    </a:lnTo>
                    <a:lnTo>
                      <a:pt x="58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CA3C8"/>
                  </a:gs>
                  <a:gs pos="100000">
                    <a:srgbClr val="2CA3C8">
                      <a:gamma/>
                      <a:tint val="31765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A06C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11" name="Text Box 18"/>
              <p:cNvSpPr txBox="1">
                <a:spLocks noChangeArrowheads="1"/>
              </p:cNvSpPr>
              <p:nvPr/>
            </p:nvSpPr>
            <p:spPr bwMode="auto">
              <a:xfrm>
                <a:off x="5378577" y="3798888"/>
                <a:ext cx="2470023" cy="4742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2000" b="1">
                    <a:solidFill>
                      <a:srgbClr val="000000"/>
                    </a:solidFill>
                  </a:rPr>
                  <a:t>     “软”性材料</a:t>
                </a:r>
                <a:endParaRPr lang="en-US" altLang="zh-CN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2" name="TextBox 21"/>
              <p:cNvSpPr txBox="1">
                <a:spLocks noChangeArrowheads="1"/>
              </p:cNvSpPr>
              <p:nvPr/>
            </p:nvSpPr>
            <p:spPr bwMode="auto">
              <a:xfrm>
                <a:off x="6046788" y="4198938"/>
                <a:ext cx="1549400" cy="18604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/>
                  <a:t>具有很高的灵敏度和介电常数，用于各种传感器、低功率电机式换能器</a:t>
                </a:r>
              </a:p>
            </p:txBody>
          </p:sp>
        </p:grpSp>
      </p:grpSp>
      <p:sp>
        <p:nvSpPr>
          <p:cNvPr id="4099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55113" cy="636588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4000" b="1"/>
              <a:t>1.</a:t>
            </a:r>
            <a:r>
              <a:rPr lang="zh-CN" altLang="en-US" sz="4000" b="1"/>
              <a:t>压电材料的简介</a:t>
            </a:r>
          </a:p>
        </p:txBody>
      </p:sp>
      <p:sp>
        <p:nvSpPr>
          <p:cNvPr id="4100" name="矩形 42"/>
          <p:cNvSpPr>
            <a:spLocks noChangeArrowheads="1"/>
          </p:cNvSpPr>
          <p:nvPr/>
        </p:nvSpPr>
        <p:spPr bwMode="auto">
          <a:xfrm>
            <a:off x="19050" y="620713"/>
            <a:ext cx="45339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en-US" altLang="zh-CN" sz="4000">
              <a:latin typeface="华文宋体" pitchFamily="2" charset="-122"/>
              <a:ea typeface="华文宋体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4000" b="1" u="sng"/>
              <a:t>1.2 </a:t>
            </a:r>
            <a:r>
              <a:rPr lang="zh-CN" altLang="en-US" sz="4000" b="1" u="sng"/>
              <a:t>压电材料 </a:t>
            </a:r>
          </a:p>
        </p:txBody>
      </p:sp>
      <p:pic>
        <p:nvPicPr>
          <p:cNvPr id="4101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7"/>
          <a:stretch>
            <a:fillRect/>
          </a:stretch>
        </p:blipFill>
        <p:spPr bwMode="auto">
          <a:xfrm>
            <a:off x="6662738" y="2106613"/>
            <a:ext cx="224313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989138"/>
            <a:ext cx="2876550" cy="192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8964613" cy="720179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b="1" u="sng" dirty="0"/>
              <a:t>1.3 </a:t>
            </a:r>
            <a:r>
              <a:rPr lang="zh-CN" altLang="en-US" sz="3600" b="1" u="sng" dirty="0"/>
              <a:t>压电材料的极化示意图</a:t>
            </a:r>
            <a:r>
              <a:rPr lang="zh-CN" altLang="en-US" sz="1000" b="1" u="sng" dirty="0"/>
              <a:t>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000" dirty="0"/>
              <a:t>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10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dirty="0"/>
              <a:t>             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title"/>
          </p:nvPr>
        </p:nvSpPr>
        <p:spPr>
          <a:xfrm>
            <a:off x="-36513" y="-26988"/>
            <a:ext cx="9180513" cy="636588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4000"/>
              <a:t>1.</a:t>
            </a:r>
            <a:r>
              <a:rPr lang="zh-CN" altLang="en-US" sz="4000"/>
              <a:t>压电材料的简介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40" y="2852936"/>
            <a:ext cx="8642350" cy="34559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628800"/>
            <a:ext cx="78488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压电材料必须经过极化处理后才具有压电效应。</a:t>
            </a:r>
            <a:r>
              <a:rPr lang="zh-CN" altLang="en-US" sz="1400" dirty="0"/>
              <a:t>对于压电陶瓷来说，各个晶粒都有较强的压电效应。但由于晶粒和电畴分布无一定规则，各方向几率相同，使宏观极化强度</a:t>
            </a:r>
            <a:r>
              <a:rPr lang="en-US" altLang="zh-CN" sz="1400" dirty="0" err="1"/>
              <a:t>ΣP</a:t>
            </a:r>
            <a:r>
              <a:rPr lang="en-US" altLang="zh-CN" sz="1400" dirty="0"/>
              <a:t> =0</a:t>
            </a:r>
            <a:r>
              <a:rPr lang="zh-CN" altLang="en-US" sz="1400" dirty="0"/>
              <a:t>，因而不显示压电效应，故必须经过人工预极化处理，使</a:t>
            </a:r>
            <a:r>
              <a:rPr lang="en-US" altLang="zh-CN" sz="1400" dirty="0" err="1"/>
              <a:t>ΣP</a:t>
            </a:r>
            <a:r>
              <a:rPr lang="en-US" altLang="zh-CN" sz="1400" dirty="0"/>
              <a:t> ≠0</a:t>
            </a:r>
            <a:r>
              <a:rPr lang="zh-CN" altLang="en-US" sz="1400" dirty="0"/>
              <a:t>，才能对外显示压电效应。（</a:t>
            </a:r>
            <a:r>
              <a:rPr lang="en-US" altLang="zh-CN" sz="1400" dirty="0"/>
              <a:t>PZT-JHH10/4</a:t>
            </a:r>
            <a:r>
              <a:rPr lang="zh-CN" altLang="en-US" sz="1400" dirty="0"/>
              <a:t>型压电极化装置（可以处理各种异形的陶瓷样品）  ）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420938"/>
            <a:ext cx="7848600" cy="381793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250825" y="1484313"/>
            <a:ext cx="8280400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/>
              <a:t>          </a:t>
            </a:r>
            <a:r>
              <a:rPr lang="zh-CN" altLang="en-US" sz="2000"/>
              <a:t>压电材料的压电性能可以通过压电张量描述，其中最重要的特征参数为分量</a:t>
            </a:r>
            <a:r>
              <a:rPr lang="en-US" altLang="zh-CN" sz="2000"/>
              <a:t>d</a:t>
            </a:r>
            <a:r>
              <a:rPr lang="en-US" altLang="zh-CN" sz="3200" b="1" baseline="-25000"/>
              <a:t>33</a:t>
            </a:r>
            <a:r>
              <a:rPr lang="zh-CN" altLang="en-US" sz="2000"/>
              <a:t>。图 </a:t>
            </a:r>
            <a:r>
              <a:rPr lang="en-US" altLang="zh-CN" sz="2000"/>
              <a:t>1.5 </a:t>
            </a:r>
            <a:r>
              <a:rPr lang="zh-CN" altLang="en-US" sz="2000"/>
              <a:t>对不同现行压电材料的压电常数 </a:t>
            </a:r>
            <a:r>
              <a:rPr lang="en-US" altLang="zh-CN" sz="2000"/>
              <a:t>d</a:t>
            </a:r>
            <a:r>
              <a:rPr lang="en-US" altLang="zh-CN" sz="3200" b="1" baseline="-25000"/>
              <a:t>33</a:t>
            </a:r>
            <a:r>
              <a:rPr lang="zh-CN" altLang="en-US" sz="2000"/>
              <a:t>进行了对比。</a:t>
            </a:r>
          </a:p>
        </p:txBody>
      </p:sp>
      <p:sp>
        <p:nvSpPr>
          <p:cNvPr id="614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4925" y="7651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u="sng" dirty="0"/>
              <a:t>1.4 </a:t>
            </a:r>
            <a:r>
              <a:rPr lang="zh-CN" altLang="en-US" b="1" u="sng" dirty="0"/>
              <a:t>压电材料的</a:t>
            </a:r>
            <a:r>
              <a:rPr lang="en-US" altLang="zh-CN" b="1" u="sng" dirty="0"/>
              <a:t>d</a:t>
            </a:r>
            <a:r>
              <a:rPr lang="en-US" altLang="zh-CN" b="1" u="sng" baseline="-25000" dirty="0"/>
              <a:t>33( </a:t>
            </a:r>
            <a:r>
              <a:rPr lang="zh-CN" altLang="en-US" b="1" u="sng" baseline="-25000" dirty="0"/>
              <a:t>中科院声学所</a:t>
            </a:r>
            <a:r>
              <a:rPr lang="en-US" altLang="zh-CN" b="1" u="sng" baseline="-25000" dirty="0"/>
              <a:t>ZJ-3</a:t>
            </a:r>
            <a:r>
              <a:rPr lang="zh-CN" altLang="en-US" b="1" u="sng" baseline="-25000" dirty="0"/>
              <a:t>型精密</a:t>
            </a:r>
            <a:r>
              <a:rPr lang="en-US" altLang="zh-CN" b="1" u="sng" baseline="-25000" dirty="0"/>
              <a:t>D33</a:t>
            </a:r>
            <a:r>
              <a:rPr lang="zh-CN" altLang="en-US" b="1" u="sng" baseline="-25000" dirty="0"/>
              <a:t>测试仪）</a:t>
            </a:r>
            <a:endParaRPr lang="en-US" altLang="zh-CN" b="1" u="sng" baseline="-25000" dirty="0"/>
          </a:p>
        </p:txBody>
      </p:sp>
      <p:sp>
        <p:nvSpPr>
          <p:cNvPr id="6149" name="Rectangle 7"/>
          <p:cNvSpPr>
            <a:spLocks noGrp="1" noChangeArrowheads="1"/>
          </p:cNvSpPr>
          <p:nvPr>
            <p:ph type="title"/>
          </p:nvPr>
        </p:nvSpPr>
        <p:spPr>
          <a:xfrm>
            <a:off x="-36513" y="-26988"/>
            <a:ext cx="9180513" cy="636588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4000"/>
              <a:t>1.</a:t>
            </a:r>
            <a:r>
              <a:rPr lang="zh-CN" altLang="en-US" sz="4000"/>
              <a:t>压电材料的简介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00013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/>
              <a:t>2.PZT</a:t>
            </a:r>
            <a:r>
              <a:rPr lang="zh-CN" altLang="en-US" sz="4000"/>
              <a:t>压电陶瓷的制备流程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270000"/>
            <a:ext cx="8229600" cy="4175125"/>
          </a:xfrm>
          <a:noFill/>
          <a:ln w="254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/>
              <a:t>3.PZT</a:t>
            </a:r>
            <a:r>
              <a:rPr lang="zh-CN" altLang="en-US" sz="4000"/>
              <a:t>压电陶瓷的制备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20713"/>
            <a:ext cx="8229600" cy="5245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b="1" u="sng" dirty="0"/>
              <a:t>3.1 </a:t>
            </a:r>
            <a:r>
              <a:rPr lang="zh-CN" altLang="en-US" sz="3600" b="1" u="sng" dirty="0"/>
              <a:t>原料及设备</a:t>
            </a:r>
            <a:r>
              <a:rPr lang="zh-CN" altLang="en-US" sz="2800" dirty="0"/>
              <a:t>：</a:t>
            </a:r>
            <a:endParaRPr lang="en-US" altLang="zh-CN" sz="2800" dirty="0"/>
          </a:p>
          <a:p>
            <a:pPr eaLnBrk="1" hangingPunct="1">
              <a:buFontTx/>
              <a:buNone/>
            </a:pPr>
            <a:endParaRPr lang="en-US" altLang="zh-CN" sz="2800" dirty="0"/>
          </a:p>
          <a:p>
            <a:pPr eaLnBrk="1" hangingPunct="1">
              <a:buFontTx/>
              <a:buNone/>
            </a:pPr>
            <a:endParaRPr lang="en-US" altLang="zh-CN" sz="2800" dirty="0"/>
          </a:p>
          <a:p>
            <a:pPr eaLnBrk="1" hangingPunct="1">
              <a:buFontTx/>
              <a:buNone/>
            </a:pPr>
            <a:endParaRPr lang="en-US" altLang="zh-CN" sz="2800" dirty="0"/>
          </a:p>
          <a:p>
            <a:pPr eaLnBrk="1" hangingPunct="1">
              <a:buFontTx/>
              <a:buNone/>
            </a:pPr>
            <a:endParaRPr lang="en-US" altLang="zh-CN" sz="2000" dirty="0"/>
          </a:p>
          <a:p>
            <a:pPr eaLnBrk="1" hangingPunct="1">
              <a:buFontTx/>
              <a:buNone/>
            </a:pPr>
            <a:endParaRPr lang="en-US" altLang="zh-CN" sz="2000" dirty="0"/>
          </a:p>
          <a:p>
            <a:pPr eaLnBrk="1" hangingPunct="1">
              <a:buFontTx/>
              <a:buNone/>
            </a:pPr>
            <a:r>
              <a:rPr lang="zh-CN" altLang="en-US" sz="1600" dirty="0"/>
              <a:t>主要设备：</a:t>
            </a:r>
            <a:r>
              <a:rPr lang="en-US" altLang="zh-CN" sz="1600" b="1" dirty="0"/>
              <a:t> LXQM-02A</a:t>
            </a:r>
            <a:r>
              <a:rPr lang="zh-CN" altLang="en-US" sz="1600" dirty="0"/>
              <a:t>行星快速研磨机、圆柱形电加热模具、</a:t>
            </a:r>
            <a:r>
              <a:rPr lang="en-US" altLang="zh-CN" sz="1600" dirty="0"/>
              <a:t>ZJ-YP15</a:t>
            </a:r>
            <a:r>
              <a:rPr lang="zh-CN" altLang="en-US" sz="1600" dirty="0"/>
              <a:t>型粉末压片机、箱式阻炉、真空干燥箱</a:t>
            </a:r>
            <a:endParaRPr lang="en-US" altLang="zh-CN" sz="1600" dirty="0"/>
          </a:p>
          <a:p>
            <a:pPr eaLnBrk="1" hangingPunct="1">
              <a:buFontTx/>
              <a:buNone/>
            </a:pPr>
            <a:r>
              <a:rPr lang="zh-CN" altLang="en-US" sz="1600" dirty="0"/>
              <a:t>集热式加热磁力搅拌器、、</a:t>
            </a:r>
            <a:r>
              <a:rPr lang="en-US" altLang="zh-CN" sz="1600" dirty="0"/>
              <a:t>ZJ-3</a:t>
            </a:r>
            <a:r>
              <a:rPr lang="zh-CN" altLang="en-US" sz="1600" dirty="0"/>
              <a:t>型准静态</a:t>
            </a:r>
            <a:r>
              <a:rPr lang="en-US" altLang="zh-CN" sz="1600" dirty="0"/>
              <a:t>d</a:t>
            </a:r>
            <a:r>
              <a:rPr lang="en-US" altLang="zh-CN" sz="1600" baseline="-25000" dirty="0"/>
              <a:t>33</a:t>
            </a:r>
            <a:r>
              <a:rPr lang="zh-CN" altLang="en-US" sz="1600" dirty="0"/>
              <a:t>测量仪。</a:t>
            </a:r>
          </a:p>
        </p:txBody>
      </p:sp>
      <p:pic>
        <p:nvPicPr>
          <p:cNvPr id="8197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86" y="4326393"/>
            <a:ext cx="2030412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7" b="4955"/>
          <a:stretch>
            <a:fillRect/>
          </a:stretch>
        </p:blipFill>
        <p:spPr bwMode="auto">
          <a:xfrm>
            <a:off x="2678037" y="4426724"/>
            <a:ext cx="2686050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Box 5"/>
          <p:cNvSpPr txBox="1">
            <a:spLocks noChangeArrowheads="1"/>
          </p:cNvSpPr>
          <p:nvPr/>
        </p:nvSpPr>
        <p:spPr bwMode="auto">
          <a:xfrm>
            <a:off x="468313" y="6308725"/>
            <a:ext cx="17541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b="1" dirty="0"/>
              <a:t>LXQM-02A</a:t>
            </a:r>
            <a:r>
              <a:rPr lang="zh-CN" altLang="en-US" sz="1200" dirty="0"/>
              <a:t>行星球磨机</a:t>
            </a:r>
          </a:p>
        </p:txBody>
      </p:sp>
      <p:sp>
        <p:nvSpPr>
          <p:cNvPr id="8200" name="TextBox 6"/>
          <p:cNvSpPr txBox="1">
            <a:spLocks noChangeArrowheads="1"/>
          </p:cNvSpPr>
          <p:nvPr/>
        </p:nvSpPr>
        <p:spPr bwMode="auto">
          <a:xfrm>
            <a:off x="3203848" y="6308725"/>
            <a:ext cx="21602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dirty="0"/>
              <a:t>ZJ-YP15</a:t>
            </a:r>
            <a:r>
              <a:rPr lang="zh-CN" altLang="en-US" sz="1200" dirty="0"/>
              <a:t>型手动式粉末压片机</a:t>
            </a:r>
          </a:p>
        </p:txBody>
      </p:sp>
      <p:sp>
        <p:nvSpPr>
          <p:cNvPr id="8201" name="TextBox 7"/>
          <p:cNvSpPr txBox="1">
            <a:spLocks noChangeArrowheads="1"/>
          </p:cNvSpPr>
          <p:nvPr/>
        </p:nvSpPr>
        <p:spPr bwMode="auto">
          <a:xfrm>
            <a:off x="5753100" y="6196013"/>
            <a:ext cx="2419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dirty="0"/>
              <a:t>ZJ-3</a:t>
            </a:r>
            <a:r>
              <a:rPr lang="zh-CN" altLang="en-US" sz="1200" dirty="0"/>
              <a:t>型准静态</a:t>
            </a:r>
            <a:r>
              <a:rPr lang="en-US" altLang="zh-CN" sz="1200" dirty="0"/>
              <a:t>d</a:t>
            </a:r>
            <a:r>
              <a:rPr lang="en-US" altLang="zh-CN" sz="1200" baseline="-25000" dirty="0"/>
              <a:t>33</a:t>
            </a:r>
            <a:r>
              <a:rPr lang="zh-CN" altLang="en-US" sz="1200" dirty="0"/>
              <a:t>测量仪</a:t>
            </a:r>
          </a:p>
        </p:txBody>
      </p:sp>
      <p:pic>
        <p:nvPicPr>
          <p:cNvPr id="820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41438"/>
            <a:ext cx="7704137" cy="217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8C55755-BC82-49AC-B8F4-A8543BA5590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582" y="4616837"/>
            <a:ext cx="2419350" cy="155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0" y="-26988"/>
            <a:ext cx="9144000" cy="636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000">
                <a:solidFill>
                  <a:schemeClr val="tx2"/>
                </a:solidFill>
              </a:rPr>
              <a:t>3.PZT</a:t>
            </a:r>
            <a:r>
              <a:rPr lang="zh-CN" altLang="en-US" sz="4000">
                <a:solidFill>
                  <a:schemeClr val="tx2"/>
                </a:solidFill>
              </a:rPr>
              <a:t>压电陶瓷的制备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92150"/>
            <a:ext cx="47164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u="sng" dirty="0">
                <a:latin typeface="+mn-lt"/>
                <a:ea typeface="+mn-ea"/>
              </a:rPr>
              <a:t>3.2 PZT</a:t>
            </a:r>
            <a:r>
              <a:rPr lang="zh-CN" altLang="en-US" sz="3600" b="1" u="sng" dirty="0">
                <a:latin typeface="+mn-lt"/>
                <a:ea typeface="+mn-ea"/>
              </a:rPr>
              <a:t>陶瓷的制备</a:t>
            </a:r>
            <a:r>
              <a:rPr lang="zh-CN" altLang="en-US" sz="3600" dirty="0"/>
              <a:t>：</a:t>
            </a:r>
            <a:endParaRPr lang="en-US" altLang="zh-CN" sz="3600" dirty="0"/>
          </a:p>
          <a:p>
            <a:pPr>
              <a:defRPr/>
            </a:pPr>
            <a:endParaRPr lang="zh-CN" altLang="en-US" sz="3600" dirty="0"/>
          </a:p>
        </p:txBody>
      </p:sp>
      <p:grpSp>
        <p:nvGrpSpPr>
          <p:cNvPr id="9220" name="组合 4"/>
          <p:cNvGrpSpPr>
            <a:grpSpLocks/>
          </p:cNvGrpSpPr>
          <p:nvPr/>
        </p:nvGrpSpPr>
        <p:grpSpPr bwMode="auto">
          <a:xfrm>
            <a:off x="838200" y="1773238"/>
            <a:ext cx="7543800" cy="3733800"/>
            <a:chOff x="838200" y="1773238"/>
            <a:chExt cx="7543800" cy="3733800"/>
          </a:xfrm>
        </p:grpSpPr>
        <p:sp>
          <p:nvSpPr>
            <p:cNvPr id="6" name="AutoShape 2"/>
            <p:cNvSpPr>
              <a:spLocks noChangeArrowheads="1"/>
            </p:cNvSpPr>
            <p:nvPr/>
          </p:nvSpPr>
          <p:spPr bwMode="gray">
            <a:xfrm>
              <a:off x="5562600" y="2611438"/>
              <a:ext cx="2819400" cy="2895600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ltGray">
            <a:xfrm>
              <a:off x="3200400" y="2611438"/>
              <a:ext cx="2971800" cy="2895600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99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AutoShape 4"/>
            <p:cNvSpPr>
              <a:spLocks noChangeArrowheads="1"/>
            </p:cNvSpPr>
            <p:nvPr/>
          </p:nvSpPr>
          <p:spPr bwMode="gray">
            <a:xfrm>
              <a:off x="838200" y="2611438"/>
              <a:ext cx="2971800" cy="2895600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rgbClr val="2CA3C8"/>
                </a:gs>
                <a:gs pos="100000">
                  <a:srgbClr val="2CA3C8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gray">
            <a:xfrm>
              <a:off x="1066800" y="1773238"/>
              <a:ext cx="2057400" cy="5746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2CA3C8"/>
                </a:gs>
                <a:gs pos="100000">
                  <a:srgbClr val="2CA3C8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ysClr val="windowText" lastClr="000000"/>
                  </a:solidFill>
                </a:rPr>
                <a:t>球磨</a:t>
              </a:r>
              <a:endParaRPr lang="en-US" altLang="zh-CN" sz="20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86138" y="1773238"/>
              <a:ext cx="2057400" cy="5746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99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ysClr val="windowText" lastClr="000000"/>
                  </a:solidFill>
                </a:rPr>
                <a:t>成型及增塑</a:t>
              </a:r>
              <a:endParaRPr lang="en-US" altLang="zh-CN" sz="20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gray">
            <a:xfrm>
              <a:off x="5715000" y="1773238"/>
              <a:ext cx="2057400" cy="5746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ysClr val="windowText" lastClr="000000"/>
                  </a:solidFill>
                </a:rPr>
                <a:t>预烧排塑及烧结</a:t>
              </a:r>
              <a:endParaRPr lang="en-US" altLang="zh-CN" sz="20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227" name="TextBox 12"/>
            <p:cNvSpPr txBox="1">
              <a:spLocks noChangeArrowheads="1"/>
            </p:cNvSpPr>
            <p:nvPr/>
          </p:nvSpPr>
          <p:spPr bwMode="auto">
            <a:xfrm>
              <a:off x="1460004" y="2790762"/>
              <a:ext cx="172819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1.</a:t>
              </a:r>
              <a:r>
                <a:rPr lang="zh-CN" altLang="en-US"/>
                <a:t>使各种原材料分布均匀，便于固相反应的生成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60500" y="4059238"/>
              <a:ext cx="1739900" cy="12001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/>
                <a:t>2.</a:t>
              </a:r>
              <a:r>
                <a:rPr lang="zh-CN" altLang="en-US" kern="0" dirty="0">
                  <a:latin typeface="Arial"/>
                </a:rPr>
                <a:t>使物料粉碎达到一定的细度，以利于降低烧成温度</a:t>
              </a:r>
              <a:endParaRPr lang="zh-CN" altLang="en-US" dirty="0"/>
            </a:p>
          </p:txBody>
        </p:sp>
        <p:sp>
          <p:nvSpPr>
            <p:cNvPr id="9229" name="TextBox 14"/>
            <p:cNvSpPr txBox="1">
              <a:spLocks noChangeArrowheads="1"/>
            </p:cNvSpPr>
            <p:nvPr/>
          </p:nvSpPr>
          <p:spPr bwMode="auto">
            <a:xfrm>
              <a:off x="3810000" y="2790762"/>
              <a:ext cx="1905000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1.</a:t>
              </a:r>
              <a:r>
                <a:rPr lang="zh-CN" altLang="en-US"/>
                <a:t>赋予材料可塑性，便于成型，使坯件具有较高的致密度</a:t>
              </a:r>
              <a:endParaRPr lang="en-US" altLang="zh-CN"/>
            </a:p>
            <a:p>
              <a:pPr eaLnBrk="1" hangingPunct="1"/>
              <a:r>
                <a:rPr lang="en-US" altLang="zh-CN"/>
                <a:t>  </a:t>
              </a:r>
              <a:endParaRPr lang="zh-CN" altLang="en-US"/>
            </a:p>
          </p:txBody>
        </p:sp>
        <p:sp>
          <p:nvSpPr>
            <p:cNvPr id="9230" name="TextBox 15"/>
            <p:cNvSpPr txBox="1">
              <a:spLocks noChangeArrowheads="1"/>
            </p:cNvSpPr>
            <p:nvPr/>
          </p:nvSpPr>
          <p:spPr bwMode="auto">
            <a:xfrm>
              <a:off x="3856194" y="4019732"/>
              <a:ext cx="201622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2.</a:t>
              </a:r>
              <a:r>
                <a:rPr lang="zh-CN" altLang="en-US"/>
                <a:t>增加瓷料的粘结性，并减少与模壁的摩擦力，便于脱模</a:t>
              </a:r>
            </a:p>
          </p:txBody>
        </p:sp>
        <p:sp>
          <p:nvSpPr>
            <p:cNvPr id="9231" name="TextBox 16"/>
            <p:cNvSpPr txBox="1">
              <a:spLocks noChangeArrowheads="1"/>
            </p:cNvSpPr>
            <p:nvPr/>
          </p:nvSpPr>
          <p:spPr bwMode="auto">
            <a:xfrm>
              <a:off x="6144208" y="2790762"/>
              <a:ext cx="188417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预烧温度</a:t>
              </a:r>
              <a:r>
                <a:rPr lang="en-US" altLang="zh-CN"/>
                <a:t>800</a:t>
              </a:r>
              <a:r>
                <a:rPr lang="zh-CN" altLang="en-US"/>
                <a:t>℃，主要目的是排除粘结剂，并使坯体有一定的强度</a:t>
              </a:r>
            </a:p>
          </p:txBody>
        </p:sp>
        <p:sp>
          <p:nvSpPr>
            <p:cNvPr id="9232" name="TextBox 17"/>
            <p:cNvSpPr txBox="1">
              <a:spLocks noChangeArrowheads="1"/>
            </p:cNvSpPr>
            <p:nvPr/>
          </p:nvSpPr>
          <p:spPr bwMode="auto">
            <a:xfrm>
              <a:off x="6300192" y="4053599"/>
              <a:ext cx="19442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烧结温度</a:t>
              </a:r>
              <a:r>
                <a:rPr lang="en-US" altLang="zh-CN"/>
                <a:t>1200</a:t>
              </a:r>
              <a:r>
                <a:rPr lang="zh-CN" altLang="en-US"/>
                <a:t>℃，烧成好坏标准：陶瓷收缩情况和表面裂纹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765175"/>
            <a:ext cx="8856663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u="sng" dirty="0"/>
              <a:t>3.3 </a:t>
            </a:r>
            <a:r>
              <a:rPr lang="zh-CN" altLang="en-US" b="1" u="sng" dirty="0"/>
              <a:t>极化：</a:t>
            </a:r>
            <a:r>
              <a:rPr lang="en-US" altLang="zh-CN" b="1" u="sng" dirty="0"/>
              <a:t>(</a:t>
            </a:r>
            <a:r>
              <a:rPr lang="zh-CN" altLang="en-US" b="1" u="sng" dirty="0"/>
              <a:t>采用</a:t>
            </a:r>
            <a:r>
              <a:rPr lang="en-US" altLang="zh-CN" b="1" u="sng" dirty="0"/>
              <a:t>PZT-JH10/4</a:t>
            </a:r>
            <a:r>
              <a:rPr lang="zh-CN" altLang="en-US" b="1" u="sng" dirty="0"/>
              <a:t>型极化装置）</a:t>
            </a:r>
            <a:endParaRPr lang="zh-CN" altLang="en-US" sz="2000" dirty="0"/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636588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altLang="zh-CN" sz="4000"/>
              <a:t>3.PZT</a:t>
            </a:r>
            <a:r>
              <a:rPr lang="zh-CN" altLang="en-US" sz="4000"/>
              <a:t>压电陶瓷的制备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844675"/>
            <a:ext cx="5027612" cy="36004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6948488" y="3141663"/>
            <a:ext cx="1727200" cy="817562"/>
          </a:xfrm>
          <a:prstGeom prst="rect">
            <a:avLst/>
          </a:prstGeom>
          <a:solidFill>
            <a:schemeClr val="folHlink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/>
              <a:t>温度：</a:t>
            </a:r>
            <a:r>
              <a:rPr lang="en-US" altLang="zh-CN"/>
              <a:t>110℃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/>
              <a:t>电极：银浆</a:t>
            </a:r>
          </a:p>
        </p:txBody>
      </p:sp>
      <p:sp>
        <p:nvSpPr>
          <p:cNvPr id="10246" name="AutoShape 8"/>
          <p:cNvSpPr>
            <a:spLocks/>
          </p:cNvSpPr>
          <p:nvPr/>
        </p:nvSpPr>
        <p:spPr bwMode="auto">
          <a:xfrm>
            <a:off x="6953250" y="1154113"/>
            <a:ext cx="1722438" cy="1050925"/>
          </a:xfrm>
          <a:prstGeom prst="borderCallout1">
            <a:avLst>
              <a:gd name="adj1" fmla="val 10875"/>
              <a:gd name="adj2" fmla="val -4426"/>
              <a:gd name="adj3" fmla="val 202718"/>
              <a:gd name="adj4" fmla="val -217694"/>
            </a:avLst>
          </a:prstGeom>
          <a:solidFill>
            <a:schemeClr val="accent1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/>
              <a:t>硅油的作用：</a:t>
            </a:r>
          </a:p>
          <a:p>
            <a:pPr algn="ctr"/>
            <a:r>
              <a:rPr lang="en-US" altLang="zh-CN"/>
              <a:t>1</a:t>
            </a:r>
            <a:r>
              <a:rPr lang="zh-CN" altLang="en-US"/>
              <a:t>：保温；</a:t>
            </a:r>
          </a:p>
          <a:p>
            <a:pPr algn="ctr"/>
            <a:r>
              <a:rPr lang="en-US" altLang="zh-CN"/>
              <a:t>2</a:t>
            </a:r>
            <a:r>
              <a:rPr lang="zh-CN" altLang="en-US"/>
              <a:t>：绝缘。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</TotalTime>
  <Words>2644</Words>
  <Application>Microsoft Office PowerPoint</Application>
  <PresentationFormat>全屏显示(4:3)</PresentationFormat>
  <Paragraphs>207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华文宋体</vt:lpstr>
      <vt:lpstr>宋体</vt:lpstr>
      <vt:lpstr>Arial</vt:lpstr>
      <vt:lpstr>Calibri</vt:lpstr>
      <vt:lpstr>Times New Roman</vt:lpstr>
      <vt:lpstr>Wingdings</vt:lpstr>
      <vt:lpstr>默认设计模板</vt:lpstr>
      <vt:lpstr>PZT压电陶瓷的制备及其d33 的测试（ZJ-3精密D33测试仪，PZT-JH10/4压电极化装置，ZJ-YP15压片机）</vt:lpstr>
      <vt:lpstr>1.压电材料的简介</vt:lpstr>
      <vt:lpstr>1.压电材料的简介</vt:lpstr>
      <vt:lpstr>1.压电材料的简介</vt:lpstr>
      <vt:lpstr>1.压电材料的简介</vt:lpstr>
      <vt:lpstr>2.PZT压电陶瓷的制备流程</vt:lpstr>
      <vt:lpstr>3.PZT压电陶瓷的制备</vt:lpstr>
      <vt:lpstr>PowerPoint 演示文稿</vt:lpstr>
      <vt:lpstr>3.PZT压电陶瓷的制备</vt:lpstr>
      <vt:lpstr>4. PZT压电陶瓷d33的测量</vt:lpstr>
      <vt:lpstr>4. PZT压电陶瓷d33的测量</vt:lpstr>
      <vt:lpstr>4. PZT压电陶瓷d33的测量</vt:lpstr>
      <vt:lpstr>4. PZT压电陶瓷d33的测量</vt:lpstr>
      <vt:lpstr>4. PZT压电陶瓷d33的测量</vt:lpstr>
      <vt:lpstr>4. PZT压电陶瓷d33的测量</vt:lpstr>
      <vt:lpstr>实验的注意事项及实验报告要求</vt:lpstr>
      <vt:lpstr>ZJ-3型D33测试仪主要技术参数</vt:lpstr>
      <vt:lpstr>PowerPoint 演示文稿</vt:lpstr>
      <vt:lpstr>PZT-JH10/4型压电极化装置</vt:lpstr>
      <vt:lpstr>PowerPoint 演示文稿</vt:lpstr>
      <vt:lpstr>ZJ-D33-YP15压电陶瓷压片机 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MyPC</cp:lastModifiedBy>
  <cp:revision>61</cp:revision>
  <dcterms:created xsi:type="dcterms:W3CDTF">2013-03-25T04:07:10Z</dcterms:created>
  <dcterms:modified xsi:type="dcterms:W3CDTF">2023-09-14T03:48:03Z</dcterms:modified>
</cp:coreProperties>
</file>